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06" r:id="rId3"/>
    <p:sldId id="307" r:id="rId4"/>
    <p:sldId id="309" r:id="rId5"/>
    <p:sldId id="310" r:id="rId6"/>
    <p:sldId id="332" r:id="rId7"/>
    <p:sldId id="320" r:id="rId8"/>
    <p:sldId id="321" r:id="rId9"/>
    <p:sldId id="326" r:id="rId10"/>
    <p:sldId id="331" r:id="rId11"/>
    <p:sldId id="311" r:id="rId12"/>
    <p:sldId id="322" r:id="rId13"/>
    <p:sldId id="313" r:id="rId14"/>
    <p:sldId id="323" r:id="rId15"/>
    <p:sldId id="314" r:id="rId16"/>
    <p:sldId id="324" r:id="rId17"/>
    <p:sldId id="315" r:id="rId18"/>
    <p:sldId id="325" r:id="rId19"/>
    <p:sldId id="317" r:id="rId20"/>
    <p:sldId id="335" r:id="rId21"/>
    <p:sldId id="336" r:id="rId22"/>
    <p:sldId id="318" r:id="rId23"/>
    <p:sldId id="327" r:id="rId24"/>
    <p:sldId id="328" r:id="rId25"/>
    <p:sldId id="329" r:id="rId26"/>
    <p:sldId id="330" r:id="rId27"/>
    <p:sldId id="337" r:id="rId28"/>
    <p:sldId id="339" r:id="rId29"/>
    <p:sldId id="340" r:id="rId30"/>
    <p:sldId id="334" r:id="rId31"/>
    <p:sldId id="333"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showGuides="1">
      <p:cViewPr varScale="1">
        <p:scale>
          <a:sx n="70" d="100"/>
          <a:sy n="70" d="100"/>
        </p:scale>
        <p:origin x="5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333592"/>
            <a:ext cx="9144000" cy="1046537"/>
          </a:xfrm>
        </p:spPr>
        <p:txBody>
          <a:bodyPr anchor="b"/>
          <a:lstStyle>
            <a:lvl1pPr algn="ctr">
              <a:defRPr sz="6000">
                <a:solidFill>
                  <a:srgbClr val="002060"/>
                </a:solidFill>
                <a:latin typeface="Arial" panose="020B0604020202020204" pitchFamily="34" charset="0"/>
                <a:cs typeface="Arial" panose="020B0604020202020204" pitchFamily="34" charset="0"/>
              </a:defRPr>
            </a:lvl1pPr>
          </a:lstStyle>
          <a:p>
            <a:r>
              <a:rPr lang="tr-TR" dirty="0"/>
              <a:t>Asıl başlık stili için tıklatın</a:t>
            </a:r>
          </a:p>
        </p:txBody>
      </p:sp>
      <p:sp>
        <p:nvSpPr>
          <p:cNvPr id="3" name="Alt Başlık 2"/>
          <p:cNvSpPr>
            <a:spLocks noGrp="1"/>
          </p:cNvSpPr>
          <p:nvPr>
            <p:ph type="subTitle" idx="1"/>
          </p:nvPr>
        </p:nvSpPr>
        <p:spPr>
          <a:xfrm>
            <a:off x="1524000" y="2474259"/>
            <a:ext cx="9144000" cy="2783541"/>
          </a:xfrm>
        </p:spPr>
        <p:txBody>
          <a:bodyPr/>
          <a:lstStyle>
            <a:lvl1pPr marL="0" indent="0" algn="l">
              <a:buNone/>
              <a:defRPr sz="2400">
                <a:solidFill>
                  <a:srgbClr val="0020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grpSp>
        <p:nvGrpSpPr>
          <p:cNvPr id="7" name="Grup 6"/>
          <p:cNvGrpSpPr/>
          <p:nvPr userDrawn="1"/>
        </p:nvGrpSpPr>
        <p:grpSpPr>
          <a:xfrm>
            <a:off x="0" y="-13855"/>
            <a:ext cx="12192000" cy="617220"/>
            <a:chOff x="0" y="-13855"/>
            <a:chExt cx="12192000" cy="617220"/>
          </a:xfrm>
        </p:grpSpPr>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55"/>
              <a:ext cx="12192000" cy="617220"/>
            </a:xfrm>
            <a:prstGeom prst="rect">
              <a:avLst/>
            </a:prstGeom>
          </p:spPr>
        </p:pic>
        <p:pic>
          <p:nvPicPr>
            <p:cNvPr id="9" name="Resim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1056" y="7833"/>
              <a:ext cx="609600" cy="595532"/>
            </a:xfrm>
            <a:prstGeom prst="rect">
              <a:avLst/>
            </a:prstGeom>
          </p:spPr>
        </p:pic>
      </p:grpSp>
    </p:spTree>
    <p:extLst>
      <p:ext uri="{BB962C8B-B14F-4D97-AF65-F5344CB8AC3E}">
        <p14:creationId xmlns:p14="http://schemas.microsoft.com/office/powerpoint/2010/main" val="183912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782752"/>
            <a:ext cx="10515600" cy="907936"/>
          </a:xfrm>
        </p:spPr>
        <p:txBody>
          <a:bodyPr/>
          <a:lstStyle>
            <a:lvl1pPr>
              <a:defRPr>
                <a:solidFill>
                  <a:srgbClr val="002060"/>
                </a:solidFill>
                <a:latin typeface="Arial" panose="020B0604020202020204" pitchFamily="34" charset="0"/>
                <a:cs typeface="Arial" panose="020B0604020202020204" pitchFamily="34" charset="0"/>
              </a:defRPr>
            </a:lvl1pPr>
          </a:lstStyle>
          <a:p>
            <a:r>
              <a:rPr lang="tr-TR" dirty="0"/>
              <a:t>Asıl başlık stili için tıklatın</a:t>
            </a:r>
          </a:p>
        </p:txBody>
      </p:sp>
      <p:sp>
        <p:nvSpPr>
          <p:cNvPr id="3" name="İçerik Yer Tutucusu 2"/>
          <p:cNvSpPr>
            <a:spLocks noGrp="1"/>
          </p:cNvSpPr>
          <p:nvPr>
            <p:ph idx="1"/>
          </p:nvPr>
        </p:nvSpPr>
        <p:spPr/>
        <p:txBody>
          <a:bodyPr/>
          <a:lstStyle>
            <a:lvl1pPr>
              <a:defRPr>
                <a:solidFill>
                  <a:srgbClr val="002060"/>
                </a:solidFill>
                <a:latin typeface="Arial" panose="020B0604020202020204" pitchFamily="34" charset="0"/>
                <a:cs typeface="Arial" panose="020B0604020202020204" pitchFamily="34" charset="0"/>
              </a:defRPr>
            </a:lvl1pPr>
            <a:lvl2pPr>
              <a:defRPr>
                <a:solidFill>
                  <a:srgbClr val="002060"/>
                </a:solidFill>
                <a:latin typeface="Arial" panose="020B0604020202020204" pitchFamily="34" charset="0"/>
                <a:cs typeface="Arial" panose="020B0604020202020204" pitchFamily="34" charset="0"/>
              </a:defRPr>
            </a:lvl2pPr>
            <a:lvl3pPr>
              <a:defRPr>
                <a:solidFill>
                  <a:srgbClr val="002060"/>
                </a:solidFill>
                <a:latin typeface="Arial" panose="020B0604020202020204" pitchFamily="34" charset="0"/>
                <a:cs typeface="Arial" panose="020B0604020202020204" pitchFamily="34" charset="0"/>
              </a:defRPr>
            </a:lvl3pPr>
            <a:lvl4pPr>
              <a:defRPr>
                <a:solidFill>
                  <a:srgbClr val="002060"/>
                </a:solidFill>
                <a:latin typeface="Arial" panose="020B0604020202020204" pitchFamily="34" charset="0"/>
                <a:cs typeface="Arial" panose="020B0604020202020204" pitchFamily="34" charset="0"/>
              </a:defRPr>
            </a:lvl4pPr>
            <a:lvl5pPr>
              <a:defRPr>
                <a:solidFill>
                  <a:srgbClr val="002060"/>
                </a:solidFill>
                <a:latin typeface="Arial" panose="020B0604020202020204" pitchFamily="34" charset="0"/>
                <a:cs typeface="Arial" panose="020B0604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grpSp>
        <p:nvGrpSpPr>
          <p:cNvPr id="7" name="Grup 6"/>
          <p:cNvGrpSpPr/>
          <p:nvPr userDrawn="1"/>
        </p:nvGrpSpPr>
        <p:grpSpPr>
          <a:xfrm>
            <a:off x="0" y="-13855"/>
            <a:ext cx="12192000" cy="617220"/>
            <a:chOff x="0" y="-13855"/>
            <a:chExt cx="12192000" cy="617220"/>
          </a:xfrm>
        </p:grpSpPr>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55"/>
              <a:ext cx="12192000" cy="617220"/>
            </a:xfrm>
            <a:prstGeom prst="rect">
              <a:avLst/>
            </a:prstGeom>
          </p:spPr>
        </p:pic>
        <p:pic>
          <p:nvPicPr>
            <p:cNvPr id="9" name="Resim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1056" y="7833"/>
              <a:ext cx="609600" cy="595532"/>
            </a:xfrm>
            <a:prstGeom prst="rect">
              <a:avLst/>
            </a:prstGeom>
          </p:spPr>
        </p:pic>
      </p:grpSp>
    </p:spTree>
    <p:extLst>
      <p:ext uri="{BB962C8B-B14F-4D97-AF65-F5344CB8AC3E}">
        <p14:creationId xmlns:p14="http://schemas.microsoft.com/office/powerpoint/2010/main" val="23498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F609C41-6C5D-433B-AD6A-49C009CA12FB}" type="datetimeFigureOut">
              <a:rPr lang="tr-TR" smtClean="0"/>
              <a:t>4.12.2025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B7CFCB-62F4-4FF8-9D81-7842ED0FF3C0}" type="slidenum">
              <a:rPr lang="tr-TR" smtClean="0"/>
              <a:t>‹#›</a:t>
            </a:fld>
            <a:endParaRPr lang="tr-TR"/>
          </a:p>
        </p:txBody>
      </p:sp>
    </p:spTree>
    <p:extLst>
      <p:ext uri="{BB962C8B-B14F-4D97-AF65-F5344CB8AC3E}">
        <p14:creationId xmlns:p14="http://schemas.microsoft.com/office/powerpoint/2010/main" val="2428770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782752"/>
            <a:ext cx="10515600" cy="907936"/>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09C41-6C5D-433B-AD6A-49C009CA12FB}" type="datetimeFigureOut">
              <a:rPr lang="tr-TR" smtClean="0"/>
              <a:t>4.12.2025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7CFCB-62F4-4FF8-9D81-7842ED0FF3C0}" type="slidenum">
              <a:rPr lang="tr-TR" smtClean="0"/>
              <a:t>‹#›</a:t>
            </a:fld>
            <a:endParaRPr lang="tr-TR"/>
          </a:p>
        </p:txBody>
      </p:sp>
      <p:grpSp>
        <p:nvGrpSpPr>
          <p:cNvPr id="7" name="Grup 6"/>
          <p:cNvGrpSpPr/>
          <p:nvPr userDrawn="1"/>
        </p:nvGrpSpPr>
        <p:grpSpPr>
          <a:xfrm>
            <a:off x="0" y="-13855"/>
            <a:ext cx="12192000" cy="617220"/>
            <a:chOff x="0" y="-13855"/>
            <a:chExt cx="12192000" cy="617220"/>
          </a:xfrm>
        </p:grpSpPr>
        <p:pic>
          <p:nvPicPr>
            <p:cNvPr id="8" name="Resim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3855"/>
              <a:ext cx="12192000" cy="617220"/>
            </a:xfrm>
            <a:prstGeom prst="rect">
              <a:avLst/>
            </a:prstGeom>
          </p:spPr>
        </p:pic>
        <p:pic>
          <p:nvPicPr>
            <p:cNvPr id="9" name="Resim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91056" y="7833"/>
              <a:ext cx="609600" cy="595532"/>
            </a:xfrm>
            <a:prstGeom prst="rect">
              <a:avLst/>
            </a:prstGeom>
          </p:spPr>
        </p:pic>
      </p:grpSp>
    </p:spTree>
    <p:extLst>
      <p:ext uri="{BB962C8B-B14F-4D97-AF65-F5344CB8AC3E}">
        <p14:creationId xmlns:p14="http://schemas.microsoft.com/office/powerpoint/2010/main" val="2602591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Lst>
  <p:txStyles>
    <p:title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turna.ua.gov.t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0" y="-63374"/>
            <a:ext cx="11099548" cy="4535786"/>
            <a:chOff x="0" y="-122830"/>
            <a:chExt cx="12192000" cy="6980830"/>
          </a:xfrm>
        </p:grpSpPr>
        <p:sp>
          <p:nvSpPr>
            <p:cNvPr id="5" name="Dikdörtgen 4"/>
            <p:cNvSpPr/>
            <p:nvPr/>
          </p:nvSpPr>
          <p:spPr>
            <a:xfrm>
              <a:off x="0" y="-122830"/>
              <a:ext cx="12192000" cy="6980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948" y="1826275"/>
              <a:ext cx="7056103" cy="2909498"/>
            </a:xfrm>
            <a:prstGeom prst="rect">
              <a:avLst/>
            </a:prstGeom>
          </p:spPr>
        </p:pic>
      </p:gr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546" y="3132315"/>
            <a:ext cx="5275152" cy="3823301"/>
          </a:xfrm>
          <a:prstGeom prst="rect">
            <a:avLst/>
          </a:prstGeom>
        </p:spPr>
      </p:pic>
    </p:spTree>
    <p:extLst>
      <p:ext uri="{BB962C8B-B14F-4D97-AF65-F5344CB8AC3E}">
        <p14:creationId xmlns:p14="http://schemas.microsoft.com/office/powerpoint/2010/main" val="3012615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STAJ BAŞVURUSU(ULUSAL STAJ BAŞVURUSU)</a:t>
            </a:r>
            <a:endParaRPr lang="tr-TR" sz="32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1" y="1554886"/>
            <a:ext cx="8084744" cy="5010072"/>
          </a:xfrm>
          <a:prstGeom prst="rect">
            <a:avLst/>
          </a:prstGeom>
        </p:spPr>
      </p:pic>
      <p:sp>
        <p:nvSpPr>
          <p:cNvPr id="7" name="Unvan 1"/>
          <p:cNvSpPr txBox="1">
            <a:spLocks/>
          </p:cNvSpPr>
          <p:nvPr/>
        </p:nvSpPr>
        <p:spPr>
          <a:xfrm>
            <a:off x="274392" y="2098094"/>
            <a:ext cx="3564623" cy="90793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pPr algn="ctr"/>
            <a:r>
              <a:rPr lang="tr-TR" sz="3200" b="1" dirty="0" smtClean="0">
                <a:solidFill>
                  <a:srgbClr val="C00000"/>
                </a:solidFill>
              </a:rPr>
              <a:t>Başvuru Nasıl Yapılır?</a:t>
            </a:r>
            <a:endParaRPr lang="tr-TR" sz="3200" dirty="0"/>
          </a:p>
        </p:txBody>
      </p:sp>
    </p:spTree>
    <p:extLst>
      <p:ext uri="{BB962C8B-B14F-4D97-AF65-F5344CB8AC3E}">
        <p14:creationId xmlns:p14="http://schemas.microsoft.com/office/powerpoint/2010/main" val="3294164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STAJ KABUL</a:t>
            </a:r>
            <a:endParaRPr lang="tr-TR" sz="3200" dirty="0"/>
          </a:p>
        </p:txBody>
      </p:sp>
      <p:sp>
        <p:nvSpPr>
          <p:cNvPr id="3" name="İçerik Yer Tutucusu 2"/>
          <p:cNvSpPr>
            <a:spLocks noGrp="1"/>
          </p:cNvSpPr>
          <p:nvPr>
            <p:ph idx="1"/>
          </p:nvPr>
        </p:nvSpPr>
        <p:spPr>
          <a:xfrm>
            <a:off x="838200" y="1455297"/>
            <a:ext cx="10515600" cy="4810565"/>
          </a:xfrm>
        </p:spPr>
        <p:txBody>
          <a:bodyPr>
            <a:normAutofit/>
          </a:bodyPr>
          <a:lstStyle/>
          <a:p>
            <a:pPr algn="just">
              <a:lnSpc>
                <a:spcPct val="150000"/>
              </a:lnSpc>
            </a:pPr>
            <a:endParaRPr lang="tr-TR" sz="2400" dirty="0" smtClean="0"/>
          </a:p>
          <a:p>
            <a:pPr algn="just">
              <a:lnSpc>
                <a:spcPct val="150000"/>
              </a:lnSpc>
            </a:pPr>
            <a:r>
              <a:rPr lang="tr-TR" sz="2400" dirty="0" smtClean="0"/>
              <a:t>Staj </a:t>
            </a:r>
            <a:r>
              <a:rPr lang="tr-TR" sz="2400" dirty="0"/>
              <a:t>yapacak öğrencilerin </a:t>
            </a:r>
            <a:r>
              <a:rPr lang="tr-TR" sz="2400" dirty="0" smtClean="0"/>
              <a:t>sigorta </a:t>
            </a:r>
            <a:r>
              <a:rPr lang="tr-TR" sz="2400" dirty="0"/>
              <a:t>işlemleri Mali İşler Birimimiz tarafından başlatılacaktır</a:t>
            </a:r>
            <a:r>
              <a:rPr lang="tr-TR" sz="2400" dirty="0" smtClean="0"/>
              <a:t>.</a:t>
            </a:r>
          </a:p>
          <a:p>
            <a:pPr algn="just">
              <a:lnSpc>
                <a:spcPct val="150000"/>
              </a:lnSpc>
            </a:pPr>
            <a:endParaRPr lang="tr-TR" sz="2400" dirty="0" smtClean="0"/>
          </a:p>
          <a:p>
            <a:pPr algn="just">
              <a:lnSpc>
                <a:spcPct val="150000"/>
              </a:lnSpc>
            </a:pPr>
            <a:r>
              <a:rPr lang="tr-TR" sz="2400" dirty="0"/>
              <a:t>Staj süresince öğrenci için SGK kaza sigortası yaptırılacağından ve SGK’ ya staj yeri ve tarihi ile ilgili bilgiler staja başlamadan bildirileceğinden </a:t>
            </a:r>
            <a:r>
              <a:rPr lang="tr-TR" sz="2400" b="1" dirty="0"/>
              <a:t>staj</a:t>
            </a:r>
            <a:r>
              <a:rPr lang="tr-TR" sz="2400" dirty="0"/>
              <a:t> </a:t>
            </a:r>
            <a:r>
              <a:rPr lang="tr-TR" sz="2400" b="1" dirty="0"/>
              <a:t>tarihleri</a:t>
            </a:r>
            <a:r>
              <a:rPr lang="tr-TR" sz="2400" dirty="0"/>
              <a:t> </a:t>
            </a:r>
            <a:r>
              <a:rPr lang="tr-TR" sz="2400" b="1" dirty="0"/>
              <a:t>değiştirilmeyecektir.</a:t>
            </a:r>
          </a:p>
          <a:p>
            <a:endParaRPr lang="tr-TR" dirty="0" smtClean="0"/>
          </a:p>
          <a:p>
            <a:endParaRPr lang="tr-TR" dirty="0"/>
          </a:p>
        </p:txBody>
      </p:sp>
    </p:spTree>
    <p:extLst>
      <p:ext uri="{BB962C8B-B14F-4D97-AF65-F5344CB8AC3E}">
        <p14:creationId xmlns:p14="http://schemas.microsoft.com/office/powerpoint/2010/main" val="774648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STAJ YERİ DEĞİŞİKLİĞİ</a:t>
            </a:r>
            <a:endParaRPr lang="tr-TR" sz="3200" dirty="0"/>
          </a:p>
        </p:txBody>
      </p:sp>
      <p:sp>
        <p:nvSpPr>
          <p:cNvPr id="3" name="İçerik Yer Tutucusu 2"/>
          <p:cNvSpPr>
            <a:spLocks noGrp="1"/>
          </p:cNvSpPr>
          <p:nvPr>
            <p:ph idx="1"/>
          </p:nvPr>
        </p:nvSpPr>
        <p:spPr>
          <a:xfrm>
            <a:off x="838200" y="1554886"/>
            <a:ext cx="10515600" cy="5045090"/>
          </a:xfrm>
        </p:spPr>
        <p:txBody>
          <a:bodyPr>
            <a:normAutofit lnSpcReduction="10000"/>
          </a:bodyPr>
          <a:lstStyle/>
          <a:p>
            <a:pPr algn="just">
              <a:lnSpc>
                <a:spcPct val="150000"/>
              </a:lnSpc>
            </a:pPr>
            <a:endParaRPr lang="tr-TR" sz="2400" dirty="0" smtClean="0"/>
          </a:p>
          <a:p>
            <a:pPr algn="just">
              <a:lnSpc>
                <a:spcPct val="150000"/>
              </a:lnSpc>
            </a:pPr>
            <a:r>
              <a:rPr lang="tr-TR" sz="2400" dirty="0"/>
              <a:t>Staj uygulama yönergesine göre staj yerini değiştirmek isteyen öğrenci </a:t>
            </a:r>
            <a:r>
              <a:rPr lang="tr-TR" sz="2400" b="1" dirty="0"/>
              <a:t>SUY EK-4 </a:t>
            </a:r>
            <a:r>
              <a:rPr lang="tr-TR" sz="2400" dirty="0"/>
              <a:t>ile beraber </a:t>
            </a:r>
            <a:r>
              <a:rPr lang="tr-TR" sz="2400" b="1" dirty="0"/>
              <a:t>SUY EK-2’yi </a:t>
            </a:r>
            <a:r>
              <a:rPr lang="tr-TR" sz="2400" dirty="0"/>
              <a:t>tekrar doldurarak Program Başkanına teslim eder. </a:t>
            </a:r>
            <a:endParaRPr lang="tr-TR" sz="2400" dirty="0" smtClean="0"/>
          </a:p>
          <a:p>
            <a:pPr algn="just">
              <a:lnSpc>
                <a:spcPct val="150000"/>
              </a:lnSpc>
            </a:pPr>
            <a:r>
              <a:rPr lang="tr-TR" sz="2400" dirty="0"/>
              <a:t>Staj uygulaması başlangıç ve bitiş tarihlerinde ya da staj uygulama yerinde değişiklik yapması gerekli olan öğrenciler, bu durumlarını </a:t>
            </a:r>
            <a:r>
              <a:rPr lang="tr-TR" sz="2400" b="1" dirty="0"/>
              <a:t>15 gün önceden ya da süresi dolmadan</a:t>
            </a:r>
            <a:r>
              <a:rPr lang="tr-TR" sz="2400" dirty="0"/>
              <a:t>, Mücbir sebepler dolasıyla stajını bırakmak durumunda kalan öğrenciler bu durumlarını derhal bağlı bulundukları Program Başkanlığına yazılı olarak bildirir. </a:t>
            </a:r>
            <a:endParaRPr lang="tr-TR" sz="2400" dirty="0" smtClean="0"/>
          </a:p>
          <a:p>
            <a:endParaRPr lang="tr-TR" dirty="0"/>
          </a:p>
        </p:txBody>
      </p:sp>
    </p:spTree>
    <p:extLst>
      <p:ext uri="{BB962C8B-B14F-4D97-AF65-F5344CB8AC3E}">
        <p14:creationId xmlns:p14="http://schemas.microsoft.com/office/powerpoint/2010/main" val="1012643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STAJ BİTİMİNDE DOLDURULACAK STAJ DOSYASI</a:t>
            </a:r>
            <a:endParaRPr lang="tr-TR" sz="3200" dirty="0"/>
          </a:p>
        </p:txBody>
      </p:sp>
      <p:sp>
        <p:nvSpPr>
          <p:cNvPr id="3" name="İçerik Yer Tutucusu 2"/>
          <p:cNvSpPr>
            <a:spLocks noGrp="1"/>
          </p:cNvSpPr>
          <p:nvPr>
            <p:ph idx="1"/>
          </p:nvPr>
        </p:nvSpPr>
        <p:spPr>
          <a:xfrm>
            <a:off x="838200" y="1554886"/>
            <a:ext cx="10515600" cy="4810565"/>
          </a:xfrm>
        </p:spPr>
        <p:txBody>
          <a:bodyPr>
            <a:normAutofit/>
          </a:bodyPr>
          <a:lstStyle/>
          <a:p>
            <a:pPr algn="just">
              <a:lnSpc>
                <a:spcPct val="150000"/>
              </a:lnSpc>
            </a:pPr>
            <a:r>
              <a:rPr lang="tr-TR" sz="2400" dirty="0" smtClean="0"/>
              <a:t>Stajını yapan öğrenci, Staj </a:t>
            </a:r>
            <a:r>
              <a:rPr lang="tr-TR" sz="2400" dirty="0"/>
              <a:t>Uygulama Dosyasını </a:t>
            </a:r>
            <a:r>
              <a:rPr lang="tr-TR" sz="2400" b="1" dirty="0"/>
              <a:t>(SUY EK-5</a:t>
            </a:r>
            <a:r>
              <a:rPr lang="tr-TR" sz="2400" b="1" dirty="0" smtClean="0"/>
              <a:t>) </a:t>
            </a:r>
            <a:r>
              <a:rPr lang="tr-TR" sz="2400" dirty="0" smtClean="0"/>
              <a:t>web sitesinden edinir.  </a:t>
            </a:r>
          </a:p>
          <a:p>
            <a:pPr algn="just">
              <a:lnSpc>
                <a:spcPct val="150000"/>
              </a:lnSpc>
            </a:pPr>
            <a:endParaRPr lang="tr-TR" sz="2400" dirty="0"/>
          </a:p>
          <a:p>
            <a:pPr algn="just">
              <a:lnSpc>
                <a:spcPct val="150000"/>
              </a:lnSpc>
            </a:pPr>
            <a:r>
              <a:rPr lang="tr-TR" sz="2400" dirty="0"/>
              <a:t>Staj Uygulama dosyasını </a:t>
            </a:r>
            <a:r>
              <a:rPr lang="tr-TR" sz="2400" b="1" dirty="0"/>
              <a:t>(SUY EK-5) </a:t>
            </a:r>
            <a:r>
              <a:rPr lang="tr-TR" sz="2400" dirty="0"/>
              <a:t>alan öğrenci staj dosyasında bulunan bilgileri </a:t>
            </a:r>
            <a:r>
              <a:rPr lang="tr-TR" sz="2400" dirty="0" smtClean="0"/>
              <a:t>doldurur, </a:t>
            </a:r>
            <a:r>
              <a:rPr lang="tr-TR" sz="2400" dirty="0"/>
              <a:t>günlük raporlarını tutar ve işyeri yetkilisine imzalatır. </a:t>
            </a:r>
          </a:p>
          <a:p>
            <a:endParaRPr lang="tr-TR" dirty="0" smtClean="0"/>
          </a:p>
          <a:p>
            <a:endParaRPr lang="tr-TR" dirty="0"/>
          </a:p>
        </p:txBody>
      </p:sp>
    </p:spTree>
    <p:extLst>
      <p:ext uri="{BB962C8B-B14F-4D97-AF65-F5344CB8AC3E}">
        <p14:creationId xmlns:p14="http://schemas.microsoft.com/office/powerpoint/2010/main" val="65840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STAJ BİTİMİNDE DOLDURULACAK STAJ DOSYASI</a:t>
            </a:r>
            <a:endParaRPr lang="tr-TR" sz="3200" dirty="0"/>
          </a:p>
        </p:txBody>
      </p:sp>
      <p:sp>
        <p:nvSpPr>
          <p:cNvPr id="3" name="İçerik Yer Tutucusu 2"/>
          <p:cNvSpPr>
            <a:spLocks noGrp="1"/>
          </p:cNvSpPr>
          <p:nvPr>
            <p:ph idx="1"/>
          </p:nvPr>
        </p:nvSpPr>
        <p:spPr>
          <a:xfrm>
            <a:off x="838200" y="1554886"/>
            <a:ext cx="10515600" cy="4810565"/>
          </a:xfrm>
        </p:spPr>
        <p:txBody>
          <a:bodyPr>
            <a:normAutofit lnSpcReduction="10000"/>
          </a:bodyPr>
          <a:lstStyle/>
          <a:p>
            <a:pPr algn="just">
              <a:lnSpc>
                <a:spcPct val="150000"/>
              </a:lnSpc>
            </a:pPr>
            <a:r>
              <a:rPr lang="tr-TR" sz="2400" dirty="0" smtClean="0"/>
              <a:t>Staj </a:t>
            </a:r>
            <a:r>
              <a:rPr lang="tr-TR" sz="2400" dirty="0"/>
              <a:t>Uygulaması bitiminde işyeri eğitmeni Staj Uygulama Değerlendirme formunu </a:t>
            </a:r>
            <a:r>
              <a:rPr lang="tr-TR" sz="2400" b="1" dirty="0"/>
              <a:t>(SUY EK-6) </a:t>
            </a:r>
            <a:r>
              <a:rPr lang="tr-TR" sz="2400" dirty="0"/>
              <a:t>doldurur, onaylar ve kapalı zarfta Yüksekokula verilmek üzere öğrenciye verir. </a:t>
            </a:r>
          </a:p>
          <a:p>
            <a:pPr algn="just">
              <a:lnSpc>
                <a:spcPct val="150000"/>
              </a:lnSpc>
            </a:pPr>
            <a:r>
              <a:rPr lang="tr-TR" sz="2200" dirty="0"/>
              <a:t>Sigorta çıkışları staj uygulama bitim tarihlerine göre Mali İşler birimi tarafından yapılır. </a:t>
            </a:r>
          </a:p>
          <a:p>
            <a:pPr algn="just">
              <a:lnSpc>
                <a:spcPct val="150000"/>
              </a:lnSpc>
            </a:pPr>
            <a:r>
              <a:rPr lang="tr-TR" sz="2200" dirty="0"/>
              <a:t>Staj uygulamalarını bitiren öğrencilerin, Staj Uygulama Dosyalarını eksiksiz doldurarak Staj Uygulama Sunum tarihleri içerisinde Program Başkanına teslim ederler ve Hazırladıkları staj uygulama sunumunu staj değerlendirme komisyonunun önünde sunum yapar. </a:t>
            </a:r>
          </a:p>
          <a:p>
            <a:endParaRPr lang="tr-TR" dirty="0"/>
          </a:p>
        </p:txBody>
      </p:sp>
    </p:spTree>
    <p:extLst>
      <p:ext uri="{BB962C8B-B14F-4D97-AF65-F5344CB8AC3E}">
        <p14:creationId xmlns:p14="http://schemas.microsoft.com/office/powerpoint/2010/main" val="3573334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9146" y="456826"/>
            <a:ext cx="10515600" cy="907936"/>
          </a:xfrm>
        </p:spPr>
        <p:txBody>
          <a:bodyPr>
            <a:normAutofit/>
          </a:bodyPr>
          <a:lstStyle/>
          <a:p>
            <a:pPr algn="ctr"/>
            <a:r>
              <a:rPr lang="tr-TR" sz="3200" b="1" dirty="0" smtClean="0">
                <a:solidFill>
                  <a:srgbClr val="C00000"/>
                </a:solidFill>
              </a:rPr>
              <a:t>STAJ SUNUM TARİHLERİ VE SUNUMUN İÇERİĞİ</a:t>
            </a:r>
            <a:endParaRPr lang="tr-TR" sz="3200" dirty="0"/>
          </a:p>
        </p:txBody>
      </p:sp>
      <p:sp>
        <p:nvSpPr>
          <p:cNvPr id="3" name="İçerik Yer Tutucusu 2"/>
          <p:cNvSpPr>
            <a:spLocks noGrp="1"/>
          </p:cNvSpPr>
          <p:nvPr>
            <p:ph idx="1"/>
          </p:nvPr>
        </p:nvSpPr>
        <p:spPr>
          <a:xfrm>
            <a:off x="738612" y="2573401"/>
            <a:ext cx="10515600" cy="4438508"/>
          </a:xfrm>
        </p:spPr>
        <p:txBody>
          <a:bodyPr>
            <a:normAutofit lnSpcReduction="10000"/>
          </a:bodyPr>
          <a:lstStyle/>
          <a:p>
            <a:pPr>
              <a:lnSpc>
                <a:spcPct val="150000"/>
              </a:lnSpc>
            </a:pPr>
            <a:r>
              <a:rPr lang="tr-TR" sz="2400" dirty="0" smtClean="0"/>
              <a:t>Staj yapılan kurumun tanıtımı</a:t>
            </a:r>
          </a:p>
          <a:p>
            <a:pPr>
              <a:lnSpc>
                <a:spcPct val="150000"/>
              </a:lnSpc>
            </a:pPr>
            <a:r>
              <a:rPr lang="tr-TR" sz="2400" dirty="0" smtClean="0"/>
              <a:t>Staj yapılan departman(bölüm, alanın) iş tanımı</a:t>
            </a:r>
          </a:p>
          <a:p>
            <a:pPr>
              <a:lnSpc>
                <a:spcPct val="150000"/>
              </a:lnSpc>
            </a:pPr>
            <a:r>
              <a:rPr lang="tr-TR" sz="2400" dirty="0" smtClean="0"/>
              <a:t>Stajyerin görev tanımı</a:t>
            </a:r>
          </a:p>
          <a:p>
            <a:pPr>
              <a:lnSpc>
                <a:spcPct val="150000"/>
              </a:lnSpc>
            </a:pPr>
            <a:r>
              <a:rPr lang="tr-TR" sz="2400" dirty="0" smtClean="0"/>
              <a:t>Stajyerin günlük yapmış olduğu işler, görevler, projeler</a:t>
            </a:r>
          </a:p>
          <a:p>
            <a:pPr>
              <a:lnSpc>
                <a:spcPct val="150000"/>
              </a:lnSpc>
            </a:pPr>
            <a:r>
              <a:rPr lang="tr-TR" sz="2400" dirty="0" smtClean="0"/>
              <a:t>Staj sürecindeki gözlem, deneyim ve kazanımların genel değerlendirmesi ve geleceğe düşündürdüğü planlar</a:t>
            </a:r>
          </a:p>
          <a:p>
            <a:pPr>
              <a:lnSpc>
                <a:spcPct val="150000"/>
              </a:lnSpc>
            </a:pPr>
            <a:r>
              <a:rPr lang="tr-TR" sz="2400" dirty="0" smtClean="0"/>
              <a:t>Sunum içeriklerini </a:t>
            </a:r>
            <a:r>
              <a:rPr lang="tr-TR" sz="2400" b="1" dirty="0" smtClean="0"/>
              <a:t>Görseller ve Videolar </a:t>
            </a:r>
            <a:r>
              <a:rPr lang="tr-TR" sz="2400" dirty="0" smtClean="0"/>
              <a:t>ile zenginleştiriniz.</a:t>
            </a:r>
            <a:endParaRPr lang="tr-TR" sz="2400" dirty="0"/>
          </a:p>
          <a:p>
            <a:endParaRPr lang="tr-TR" dirty="0" smtClean="0"/>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206103854"/>
              </p:ext>
            </p:extLst>
          </p:nvPr>
        </p:nvGraphicFramePr>
        <p:xfrm>
          <a:off x="543208" y="1267619"/>
          <a:ext cx="10711004" cy="1402926"/>
        </p:xfrm>
        <a:graphic>
          <a:graphicData uri="http://schemas.openxmlformats.org/drawingml/2006/table">
            <a:tbl>
              <a:tblPr firstRow="1" bandRow="1">
                <a:tableStyleId>{5940675A-B579-460E-94D1-54222C63F5DA}</a:tableStyleId>
              </a:tblPr>
              <a:tblGrid>
                <a:gridCol w="10711004">
                  <a:extLst>
                    <a:ext uri="{9D8B030D-6E8A-4147-A177-3AD203B41FA5}">
                      <a16:colId xmlns:a16="http://schemas.microsoft.com/office/drawing/2014/main" xmlns="" val="20000"/>
                    </a:ext>
                  </a:extLst>
                </a:gridCol>
              </a:tblGrid>
              <a:tr h="579966">
                <a:tc>
                  <a:txBody>
                    <a:bodyPr/>
                    <a:lstStyle/>
                    <a:p>
                      <a:pPr algn="ctr"/>
                      <a:r>
                        <a:rPr lang="tr-TR" sz="2400" b="1" kern="1200" dirty="0" smtClean="0">
                          <a:solidFill>
                            <a:srgbClr val="002060"/>
                          </a:solidFill>
                          <a:latin typeface="Arial" panose="020B0604020202020204" pitchFamily="34" charset="0"/>
                          <a:ea typeface="+mn-ea"/>
                          <a:cs typeface="Arial" panose="020B0604020202020204" pitchFamily="34" charset="0"/>
                        </a:rPr>
                        <a:t>Staj Sunum Tarihleri </a:t>
                      </a:r>
                      <a:endParaRPr lang="tr-TR" sz="2400" b="1" kern="12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579966">
                <a:tc>
                  <a:txBody>
                    <a:bodyPr/>
                    <a:lstStyle/>
                    <a:p>
                      <a:pPr algn="ctr"/>
                      <a:r>
                        <a:rPr lang="tr-TR" sz="2400" b="1" kern="1200" dirty="0" smtClean="0">
                          <a:solidFill>
                            <a:srgbClr val="002060"/>
                          </a:solidFill>
                          <a:latin typeface="Arial" panose="020B0604020202020204" pitchFamily="34" charset="0"/>
                          <a:ea typeface="+mn-ea"/>
                          <a:cs typeface="Arial" panose="020B0604020202020204" pitchFamily="34" charset="0"/>
                        </a:rPr>
                        <a:t>15 Haziran- 3 Temmuz </a:t>
                      </a:r>
                      <a:r>
                        <a:rPr lang="tr-TR" sz="2400" b="1" kern="1200" baseline="0" dirty="0" smtClean="0">
                          <a:solidFill>
                            <a:srgbClr val="002060"/>
                          </a:solidFill>
                          <a:latin typeface="Arial" panose="020B0604020202020204" pitchFamily="34" charset="0"/>
                          <a:ea typeface="+mn-ea"/>
                          <a:cs typeface="Arial" panose="020B0604020202020204" pitchFamily="34" charset="0"/>
                        </a:rPr>
                        <a:t> ve</a:t>
                      </a:r>
                      <a:r>
                        <a:rPr lang="tr-TR" sz="2400" b="1" kern="1200" dirty="0" smtClean="0">
                          <a:solidFill>
                            <a:srgbClr val="002060"/>
                          </a:solidFill>
                          <a:latin typeface="Arial" panose="020B0604020202020204" pitchFamily="34" charset="0"/>
                          <a:ea typeface="+mn-ea"/>
                          <a:cs typeface="Arial" panose="020B0604020202020204" pitchFamily="34" charset="0"/>
                        </a:rPr>
                        <a:t>   </a:t>
                      </a:r>
                      <a:r>
                        <a:rPr lang="tr-TR" sz="2400" b="1" kern="1200" baseline="0" dirty="0" smtClean="0">
                          <a:solidFill>
                            <a:srgbClr val="002060"/>
                          </a:solidFill>
                          <a:latin typeface="Arial" panose="020B0604020202020204" pitchFamily="34" charset="0"/>
                          <a:ea typeface="+mn-ea"/>
                          <a:cs typeface="Arial" panose="020B0604020202020204" pitchFamily="34" charset="0"/>
                        </a:rPr>
                        <a:t>17-28</a:t>
                      </a:r>
                      <a:r>
                        <a:rPr lang="tr-TR" sz="2400" b="1" kern="1200" dirty="0" smtClean="0">
                          <a:solidFill>
                            <a:srgbClr val="002060"/>
                          </a:solidFill>
                          <a:latin typeface="Arial" panose="020B0604020202020204" pitchFamily="34" charset="0"/>
                          <a:ea typeface="+mn-ea"/>
                          <a:cs typeface="Arial" panose="020B0604020202020204" pitchFamily="34" charset="0"/>
                        </a:rPr>
                        <a:t> Ağustos </a:t>
                      </a:r>
                      <a:r>
                        <a:rPr lang="tr-TR" sz="2400" b="0" kern="1200" dirty="0" smtClean="0">
                          <a:solidFill>
                            <a:srgbClr val="002060"/>
                          </a:solidFill>
                          <a:latin typeface="Arial" panose="020B0604020202020204" pitchFamily="34" charset="0"/>
                          <a:ea typeface="+mn-ea"/>
                          <a:cs typeface="Arial" panose="020B0604020202020204" pitchFamily="34" charset="0"/>
                        </a:rPr>
                        <a:t>tarihleri aralıklarında hocaların</a:t>
                      </a:r>
                      <a:r>
                        <a:rPr lang="tr-TR" sz="2400" b="0" kern="1200" baseline="0" dirty="0" smtClean="0">
                          <a:solidFill>
                            <a:srgbClr val="002060"/>
                          </a:solidFill>
                          <a:latin typeface="Arial" panose="020B0604020202020204" pitchFamily="34" charset="0"/>
                          <a:ea typeface="+mn-ea"/>
                          <a:cs typeface="Arial" panose="020B0604020202020204" pitchFamily="34" charset="0"/>
                        </a:rPr>
                        <a:t> belirledikleri günlerde yapılacaktır.</a:t>
                      </a:r>
                      <a:endParaRPr lang="tr-TR" sz="2400" b="0" kern="12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579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74934"/>
            <a:ext cx="10515600" cy="907936"/>
          </a:xfrm>
        </p:spPr>
        <p:txBody>
          <a:bodyPr>
            <a:normAutofit/>
          </a:bodyPr>
          <a:lstStyle/>
          <a:p>
            <a:pPr algn="ctr"/>
            <a:r>
              <a:rPr lang="tr-TR" sz="3200" b="1" dirty="0" smtClean="0">
                <a:solidFill>
                  <a:srgbClr val="C00000"/>
                </a:solidFill>
              </a:rPr>
              <a:t>STAJIN NOTLANDIRILMASI</a:t>
            </a:r>
            <a:endParaRPr lang="tr-TR" sz="3200" dirty="0"/>
          </a:p>
        </p:txBody>
      </p:sp>
      <p:sp>
        <p:nvSpPr>
          <p:cNvPr id="3" name="İçerik Yer Tutucusu 2"/>
          <p:cNvSpPr>
            <a:spLocks noGrp="1"/>
          </p:cNvSpPr>
          <p:nvPr>
            <p:ph idx="1"/>
          </p:nvPr>
        </p:nvSpPr>
        <p:spPr>
          <a:xfrm>
            <a:off x="838200" y="1554886"/>
            <a:ext cx="10515600" cy="4810565"/>
          </a:xfrm>
        </p:spPr>
        <p:txBody>
          <a:bodyPr>
            <a:normAutofit/>
          </a:bodyPr>
          <a:lstStyle/>
          <a:p>
            <a:pPr algn="just">
              <a:lnSpc>
                <a:spcPct val="150000"/>
              </a:lnSpc>
            </a:pPr>
            <a:r>
              <a:rPr lang="tr-TR" sz="2400" dirty="0" smtClean="0"/>
              <a:t>Staj </a:t>
            </a:r>
            <a:r>
              <a:rPr lang="tr-TR" sz="2400" dirty="0"/>
              <a:t>Dersi için başarı </a:t>
            </a:r>
            <a:r>
              <a:rPr lang="tr-TR" sz="2400" dirty="0" smtClean="0"/>
              <a:t>notu: </a:t>
            </a:r>
          </a:p>
          <a:p>
            <a:pPr marL="0" indent="0" algn="just">
              <a:lnSpc>
                <a:spcPct val="150000"/>
              </a:lnSpc>
              <a:buNone/>
            </a:pPr>
            <a:r>
              <a:rPr lang="tr-TR" sz="2200" dirty="0"/>
              <a:t>-</a:t>
            </a:r>
            <a:r>
              <a:rPr lang="tr-TR" sz="2200" dirty="0" smtClean="0"/>
              <a:t>Staj </a:t>
            </a:r>
            <a:r>
              <a:rPr lang="tr-TR" sz="2200" dirty="0"/>
              <a:t>Uygulama değerlendirme formunun (</a:t>
            </a:r>
            <a:r>
              <a:rPr lang="tr-TR" sz="2200" b="1" dirty="0" smtClean="0"/>
              <a:t>SUY EK-6)</a:t>
            </a:r>
            <a:r>
              <a:rPr lang="tr-TR" sz="2200" dirty="0" smtClean="0"/>
              <a:t> notu</a:t>
            </a:r>
          </a:p>
          <a:p>
            <a:pPr marL="0" indent="0" algn="just">
              <a:lnSpc>
                <a:spcPct val="150000"/>
              </a:lnSpc>
              <a:buNone/>
            </a:pPr>
            <a:r>
              <a:rPr lang="tr-TR" sz="2200" dirty="0"/>
              <a:t>-</a:t>
            </a:r>
            <a:r>
              <a:rPr lang="tr-TR" sz="2200" dirty="0" smtClean="0"/>
              <a:t>Staj </a:t>
            </a:r>
            <a:r>
              <a:rPr lang="tr-TR" sz="2200" b="1" dirty="0"/>
              <a:t>Sunumu</a:t>
            </a:r>
            <a:r>
              <a:rPr lang="tr-TR" sz="2200" dirty="0"/>
              <a:t> değerlendirme </a:t>
            </a:r>
            <a:r>
              <a:rPr lang="tr-TR" sz="2200" dirty="0" smtClean="0"/>
              <a:t>notu</a:t>
            </a:r>
          </a:p>
          <a:p>
            <a:pPr marL="0" indent="0" algn="just">
              <a:lnSpc>
                <a:spcPct val="150000"/>
              </a:lnSpc>
              <a:buNone/>
            </a:pPr>
            <a:r>
              <a:rPr lang="tr-TR" sz="2200" dirty="0"/>
              <a:t>-</a:t>
            </a:r>
            <a:r>
              <a:rPr lang="tr-TR" sz="2200" dirty="0" smtClean="0"/>
              <a:t>Staj </a:t>
            </a:r>
            <a:r>
              <a:rPr lang="tr-TR" sz="2200" dirty="0"/>
              <a:t>Uygulama </a:t>
            </a:r>
            <a:r>
              <a:rPr lang="tr-TR" sz="2200" dirty="0" smtClean="0"/>
              <a:t>Dosyasına </a:t>
            </a:r>
            <a:r>
              <a:rPr lang="tr-TR" sz="2200" b="1" dirty="0" smtClean="0"/>
              <a:t>(SUY </a:t>
            </a:r>
            <a:r>
              <a:rPr lang="tr-TR" sz="2200" b="1" dirty="0"/>
              <a:t>EK-5)</a:t>
            </a:r>
            <a:r>
              <a:rPr lang="tr-TR" sz="2200" dirty="0" smtClean="0"/>
              <a:t> </a:t>
            </a:r>
            <a:r>
              <a:rPr lang="tr-TR" sz="2200" dirty="0"/>
              <a:t>verilmiş olan notunun </a:t>
            </a:r>
            <a:r>
              <a:rPr lang="tr-TR" sz="2200" b="1" dirty="0" smtClean="0"/>
              <a:t>%</a:t>
            </a:r>
            <a:r>
              <a:rPr lang="tr-TR" sz="2200" b="1" dirty="0"/>
              <a:t> </a:t>
            </a:r>
            <a:r>
              <a:rPr lang="tr-TR" sz="2200" b="1" dirty="0" err="1" smtClean="0"/>
              <a:t>leri</a:t>
            </a:r>
            <a:r>
              <a:rPr lang="tr-TR" sz="2200" b="1" dirty="0" smtClean="0"/>
              <a:t>  </a:t>
            </a:r>
            <a:r>
              <a:rPr lang="tr-TR" sz="2200" dirty="0" smtClean="0"/>
              <a:t>program hocaları tarafından belirlenen </a:t>
            </a:r>
            <a:r>
              <a:rPr lang="tr-TR" sz="2200" dirty="0" err="1" smtClean="0"/>
              <a:t>oaranlarda</a:t>
            </a:r>
            <a:r>
              <a:rPr lang="tr-TR" sz="2200" dirty="0" smtClean="0"/>
              <a:t> hesaplanarak </a:t>
            </a:r>
            <a:r>
              <a:rPr lang="tr-TR" sz="2200" dirty="0"/>
              <a:t>staj uygulaması başarı notu </a:t>
            </a:r>
            <a:r>
              <a:rPr lang="tr-TR" sz="2200" dirty="0" smtClean="0"/>
              <a:t>belirlenir. </a:t>
            </a:r>
            <a:endParaRPr lang="tr-TR" sz="2200" dirty="0"/>
          </a:p>
          <a:p>
            <a:pPr algn="just">
              <a:lnSpc>
                <a:spcPct val="150000"/>
              </a:lnSpc>
            </a:pPr>
            <a:r>
              <a:rPr lang="tr-TR" sz="2400" dirty="0" smtClean="0"/>
              <a:t>Staj </a:t>
            </a:r>
            <a:r>
              <a:rPr lang="tr-TR" sz="2400" dirty="0"/>
              <a:t>Uygulamasının başarılı sayılabilmesi için </a:t>
            </a:r>
            <a:r>
              <a:rPr lang="tr-TR" sz="2400" dirty="0" smtClean="0"/>
              <a:t>öğrenci notunun </a:t>
            </a:r>
            <a:r>
              <a:rPr lang="tr-TR" sz="2400" b="1" dirty="0"/>
              <a:t>en az </a:t>
            </a:r>
            <a:r>
              <a:rPr lang="tr-TR" sz="2400" b="1" dirty="0" smtClean="0"/>
              <a:t>CC(60) </a:t>
            </a:r>
            <a:r>
              <a:rPr lang="tr-TR" sz="2400" dirty="0" smtClean="0"/>
              <a:t>ye </a:t>
            </a:r>
            <a:r>
              <a:rPr lang="tr-TR" sz="2400" dirty="0"/>
              <a:t>karşılık gelmesi zorunludur.</a:t>
            </a:r>
            <a:endParaRPr lang="tr-TR" sz="2400" dirty="0" smtClean="0"/>
          </a:p>
          <a:p>
            <a:endParaRPr lang="tr-TR" dirty="0"/>
          </a:p>
        </p:txBody>
      </p:sp>
    </p:spTree>
    <p:extLst>
      <p:ext uri="{BB962C8B-B14F-4D97-AF65-F5344CB8AC3E}">
        <p14:creationId xmlns:p14="http://schemas.microsoft.com/office/powerpoint/2010/main" val="2389606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STAJ MUAFİYET</a:t>
            </a:r>
            <a:endParaRPr lang="tr-TR" sz="3200" dirty="0"/>
          </a:p>
        </p:txBody>
      </p:sp>
      <p:sp>
        <p:nvSpPr>
          <p:cNvPr id="3" name="İçerik Yer Tutucusu 2"/>
          <p:cNvSpPr>
            <a:spLocks noGrp="1"/>
          </p:cNvSpPr>
          <p:nvPr>
            <p:ph idx="1"/>
          </p:nvPr>
        </p:nvSpPr>
        <p:spPr>
          <a:xfrm>
            <a:off x="838200" y="1554886"/>
            <a:ext cx="10515600" cy="4810565"/>
          </a:xfrm>
        </p:spPr>
        <p:txBody>
          <a:bodyPr>
            <a:normAutofit/>
          </a:bodyPr>
          <a:lstStyle/>
          <a:p>
            <a:pPr algn="just">
              <a:lnSpc>
                <a:spcPct val="150000"/>
              </a:lnSpc>
            </a:pPr>
            <a:r>
              <a:rPr lang="tr-TR" sz="2400" dirty="0" smtClean="0"/>
              <a:t>Okulumuzun web sitesinde yer alan Öğrenci Formlar kısmındaki </a:t>
            </a:r>
            <a:r>
              <a:rPr lang="tr-TR" sz="2400" b="1" dirty="0" smtClean="0"/>
              <a:t>Staj</a:t>
            </a:r>
            <a:r>
              <a:rPr lang="tr-TR" sz="2400" dirty="0" smtClean="0"/>
              <a:t> </a:t>
            </a:r>
            <a:r>
              <a:rPr lang="tr-TR" sz="2400" b="1" dirty="0" smtClean="0"/>
              <a:t>Muafiyet başvuru formu </a:t>
            </a:r>
            <a:r>
              <a:rPr lang="tr-TR" sz="2400" dirty="0" smtClean="0"/>
              <a:t>doldurup, SGK Hizmet Dökümü eki ile birlikte yazı işleri birimine teslim etmelidir.</a:t>
            </a:r>
          </a:p>
          <a:p>
            <a:pPr algn="just">
              <a:lnSpc>
                <a:spcPct val="150000"/>
              </a:lnSpc>
            </a:pPr>
            <a:endParaRPr lang="tr-TR" sz="2400" dirty="0"/>
          </a:p>
          <a:p>
            <a:pPr algn="just">
              <a:lnSpc>
                <a:spcPct val="150000"/>
              </a:lnSpc>
            </a:pPr>
            <a:r>
              <a:rPr lang="tr-TR" sz="2400" dirty="0" smtClean="0"/>
              <a:t>Muaf sayılabilmek için; Okuduğunuz Program ile ilgili olan bir alandan belirli bir süre(Yaklaşık olarak en az 2,5 ay) sigortalı olarak çalışmış olmak şartını yerine getirmek gerekmektedir.</a:t>
            </a:r>
          </a:p>
          <a:p>
            <a:pPr marL="0" indent="0">
              <a:buNone/>
            </a:pPr>
            <a:endParaRPr lang="tr-TR" dirty="0" smtClean="0"/>
          </a:p>
          <a:p>
            <a:endParaRPr lang="tr-TR" dirty="0"/>
          </a:p>
        </p:txBody>
      </p:sp>
    </p:spTree>
    <p:extLst>
      <p:ext uri="{BB962C8B-B14F-4D97-AF65-F5344CB8AC3E}">
        <p14:creationId xmlns:p14="http://schemas.microsoft.com/office/powerpoint/2010/main" val="3459840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STAJ MUAFİYET</a:t>
            </a:r>
            <a:endParaRPr lang="tr-TR" sz="3200" dirty="0"/>
          </a:p>
        </p:txBody>
      </p:sp>
      <p:sp>
        <p:nvSpPr>
          <p:cNvPr id="3" name="İçerik Yer Tutucusu 2"/>
          <p:cNvSpPr>
            <a:spLocks noGrp="1"/>
          </p:cNvSpPr>
          <p:nvPr>
            <p:ph idx="1"/>
          </p:nvPr>
        </p:nvSpPr>
        <p:spPr>
          <a:xfrm>
            <a:off x="838200" y="1554886"/>
            <a:ext cx="10515600" cy="4810565"/>
          </a:xfrm>
        </p:spPr>
        <p:txBody>
          <a:bodyPr>
            <a:normAutofit/>
          </a:bodyPr>
          <a:lstStyle/>
          <a:p>
            <a:pPr algn="just">
              <a:lnSpc>
                <a:spcPct val="150000"/>
              </a:lnSpc>
            </a:pPr>
            <a:r>
              <a:rPr lang="tr-TR" sz="2400" dirty="0" smtClean="0"/>
              <a:t>Staj muafiyetleri Program hocaları tarafından kabul edilen öğrenciler, diğer staj yapan öğrenciler gibi Staj sunum tarihlerinde sunumlarını gerçekleştirmeleri gerekmektedir.</a:t>
            </a:r>
            <a:endParaRPr lang="tr-TR" dirty="0" smtClean="0"/>
          </a:p>
          <a:p>
            <a:endParaRPr lang="tr-TR" dirty="0"/>
          </a:p>
        </p:txBody>
      </p:sp>
    </p:spTree>
    <p:extLst>
      <p:ext uri="{BB962C8B-B14F-4D97-AF65-F5344CB8AC3E}">
        <p14:creationId xmlns:p14="http://schemas.microsoft.com/office/powerpoint/2010/main" val="1943423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DEVLETTE ÇALIŞANLARIN SİGORTA DURUMU</a:t>
            </a:r>
            <a:endParaRPr lang="tr-TR" sz="3200" dirty="0"/>
          </a:p>
        </p:txBody>
      </p:sp>
      <p:sp>
        <p:nvSpPr>
          <p:cNvPr id="3" name="İçerik Yer Tutucusu 2"/>
          <p:cNvSpPr>
            <a:spLocks noGrp="1"/>
          </p:cNvSpPr>
          <p:nvPr>
            <p:ph idx="1"/>
          </p:nvPr>
        </p:nvSpPr>
        <p:spPr>
          <a:xfrm>
            <a:off x="838200" y="1554886"/>
            <a:ext cx="10515600" cy="4810565"/>
          </a:xfrm>
        </p:spPr>
        <p:txBody>
          <a:bodyPr>
            <a:normAutofit/>
          </a:bodyPr>
          <a:lstStyle/>
          <a:p>
            <a:pPr algn="just">
              <a:lnSpc>
                <a:spcPct val="150000"/>
              </a:lnSpc>
            </a:pPr>
            <a:r>
              <a:rPr lang="tr-TR" dirty="0" smtClean="0"/>
              <a:t>Devlette çalışan öğrencilerimizin sigorta işlemleri okulumuz tarafından yapılmamaktadır. Bu konu ile ilgili gerekli ilerleyiş, staj danışmanı hocası ile gerçekleştirilecektir. Ayrıca Muhasebe Staj Sigortasının yapılamamasından dolayı stajyer fiili olarak firmada staj görecek ise kendi el yazısı ile muvafakat name yazması gerekmektedir. Staj evraklarını aynı şekilde onaylı olarak muhasebeye teslim edilmesi gerekmektedir.</a:t>
            </a:r>
          </a:p>
          <a:p>
            <a:endParaRPr lang="tr-TR" dirty="0"/>
          </a:p>
        </p:txBody>
      </p:sp>
    </p:spTree>
    <p:extLst>
      <p:ext uri="{BB962C8B-B14F-4D97-AF65-F5344CB8AC3E}">
        <p14:creationId xmlns:p14="http://schemas.microsoft.com/office/powerpoint/2010/main" val="3057144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7840" y="3670841"/>
            <a:ext cx="8003766" cy="658496"/>
          </a:xfrm>
        </p:spPr>
        <p:txBody>
          <a:bodyPr>
            <a:noAutofit/>
          </a:bodyPr>
          <a:lstStyle/>
          <a:p>
            <a:pPr algn="ctr">
              <a:lnSpc>
                <a:spcPct val="150000"/>
              </a:lnSpc>
            </a:pPr>
            <a:r>
              <a:rPr lang="tr-TR" sz="4000" b="1" dirty="0" smtClean="0">
                <a:solidFill>
                  <a:srgbClr val="C00000"/>
                </a:solidFill>
              </a:rPr>
              <a:t/>
            </a:r>
            <a:br>
              <a:rPr lang="tr-TR" sz="4000" b="1" dirty="0" smtClean="0">
                <a:solidFill>
                  <a:srgbClr val="C00000"/>
                </a:solidFill>
              </a:rPr>
            </a:br>
            <a:r>
              <a:rPr lang="tr-TR" sz="4000" b="1" dirty="0">
                <a:solidFill>
                  <a:srgbClr val="C00000"/>
                </a:solidFill>
              </a:rPr>
              <a:t/>
            </a:r>
            <a:br>
              <a:rPr lang="tr-TR" sz="4000" b="1" dirty="0">
                <a:solidFill>
                  <a:srgbClr val="C00000"/>
                </a:solidFill>
              </a:rPr>
            </a:br>
            <a:r>
              <a:rPr lang="tr-TR" sz="4000" b="1" dirty="0" smtClean="0">
                <a:solidFill>
                  <a:srgbClr val="C00000"/>
                </a:solidFill>
              </a:rPr>
              <a:t/>
            </a:r>
            <a:br>
              <a:rPr lang="tr-TR" sz="4000" b="1" dirty="0" smtClean="0">
                <a:solidFill>
                  <a:srgbClr val="C00000"/>
                </a:solidFill>
              </a:rPr>
            </a:br>
            <a:r>
              <a:rPr lang="tr-TR" sz="4000" b="1" dirty="0">
                <a:solidFill>
                  <a:srgbClr val="C00000"/>
                </a:solidFill>
              </a:rPr>
              <a:t/>
            </a:r>
            <a:br>
              <a:rPr lang="tr-TR" sz="4000" b="1" dirty="0">
                <a:solidFill>
                  <a:srgbClr val="C00000"/>
                </a:solidFill>
              </a:rPr>
            </a:br>
            <a:r>
              <a:rPr lang="tr-TR" sz="4000" b="1" dirty="0" smtClean="0">
                <a:solidFill>
                  <a:srgbClr val="C00000"/>
                </a:solidFill>
              </a:rPr>
              <a:t>2025 – 2026 AKADEMİK YILI</a:t>
            </a:r>
            <a:br>
              <a:rPr lang="tr-TR" sz="4000" b="1" dirty="0" smtClean="0">
                <a:solidFill>
                  <a:srgbClr val="C00000"/>
                </a:solidFill>
              </a:rPr>
            </a:br>
            <a:r>
              <a:rPr lang="tr-TR" sz="4000" b="1" dirty="0" smtClean="0">
                <a:solidFill>
                  <a:srgbClr val="C00000"/>
                </a:solidFill>
              </a:rPr>
              <a:t>1. STAJ SEMİNERİ</a:t>
            </a:r>
            <a:br>
              <a:rPr lang="tr-TR" sz="4000" b="1" dirty="0" smtClean="0">
                <a:solidFill>
                  <a:srgbClr val="C00000"/>
                </a:solidFill>
              </a:rPr>
            </a:br>
            <a:endParaRPr lang="tr-TR" sz="4000" b="1" dirty="0">
              <a:solidFill>
                <a:srgbClr val="C00000"/>
              </a:solidFill>
            </a:endParaRPr>
          </a:p>
        </p:txBody>
      </p:sp>
      <p:sp>
        <p:nvSpPr>
          <p:cNvPr id="13" name="Metin Yer Tutucusu 3"/>
          <p:cNvSpPr txBox="1">
            <a:spLocks/>
          </p:cNvSpPr>
          <p:nvPr/>
        </p:nvSpPr>
        <p:spPr>
          <a:xfrm>
            <a:off x="4454001" y="5336294"/>
            <a:ext cx="5068388" cy="5845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002060"/>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tr-TR" sz="2400" dirty="0" smtClean="0"/>
              <a:t>Öğr. Gör. Bekir GEÇER</a:t>
            </a:r>
            <a:endParaRPr lang="tr-TR" sz="2400" dirty="0"/>
          </a:p>
        </p:txBody>
      </p:sp>
      <p:sp>
        <p:nvSpPr>
          <p:cNvPr id="6" name="Metin Yer Tutucusu 3"/>
          <p:cNvSpPr txBox="1">
            <a:spLocks/>
          </p:cNvSpPr>
          <p:nvPr/>
        </p:nvSpPr>
        <p:spPr>
          <a:xfrm>
            <a:off x="5241264" y="5920854"/>
            <a:ext cx="2534194" cy="4765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002060"/>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endParaRPr lang="tr-TR" sz="1400" dirty="0"/>
          </a:p>
        </p:txBody>
      </p:sp>
    </p:spTree>
    <p:extLst>
      <p:ext uri="{BB962C8B-B14F-4D97-AF65-F5344CB8AC3E}">
        <p14:creationId xmlns:p14="http://schemas.microsoft.com/office/powerpoint/2010/main" val="1043762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EMEKLİLERİN SİGORTA DURUMU</a:t>
            </a:r>
            <a:endParaRPr lang="tr-TR" sz="3200" dirty="0"/>
          </a:p>
        </p:txBody>
      </p:sp>
      <p:sp>
        <p:nvSpPr>
          <p:cNvPr id="3" name="İçerik Yer Tutucusu 2"/>
          <p:cNvSpPr>
            <a:spLocks noGrp="1"/>
          </p:cNvSpPr>
          <p:nvPr>
            <p:ph idx="1"/>
          </p:nvPr>
        </p:nvSpPr>
        <p:spPr>
          <a:xfrm>
            <a:off x="838200" y="1554886"/>
            <a:ext cx="10515600" cy="4810565"/>
          </a:xfrm>
        </p:spPr>
        <p:txBody>
          <a:bodyPr>
            <a:normAutofit fontScale="32500" lnSpcReduction="20000"/>
          </a:bodyPr>
          <a:lstStyle/>
          <a:p>
            <a:pPr algn="just">
              <a:lnSpc>
                <a:spcPct val="150000"/>
              </a:lnSpc>
            </a:pPr>
            <a:r>
              <a:rPr lang="tr-TR" sz="8000" dirty="0" smtClean="0"/>
              <a:t>Emekli </a:t>
            </a:r>
            <a:r>
              <a:rPr lang="tr-TR" sz="8000" dirty="0"/>
              <a:t>öğrencilerimizin sigorta işlemleri okulumuz tarafından </a:t>
            </a:r>
            <a:r>
              <a:rPr lang="tr-TR" sz="8000" dirty="0" smtClean="0"/>
              <a:t>yapılmamaktadır. </a:t>
            </a:r>
            <a:r>
              <a:rPr lang="tr-TR" sz="8000" dirty="0"/>
              <a:t>Bu konu ile ilgili gerekli ilerleyiş, staj danışmanı hocası </a:t>
            </a:r>
            <a:r>
              <a:rPr lang="tr-TR" sz="8000" dirty="0" smtClean="0"/>
              <a:t>ile gerçekleştirilecektir</a:t>
            </a:r>
            <a:r>
              <a:rPr lang="tr-TR" sz="8000" dirty="0"/>
              <a:t>. Ayrıca </a:t>
            </a:r>
            <a:r>
              <a:rPr lang="tr-TR" sz="8000" dirty="0" smtClean="0"/>
              <a:t>Muhasebede </a:t>
            </a:r>
            <a:r>
              <a:rPr lang="tr-TR" sz="8000" dirty="0"/>
              <a:t>Staj Sigortasının yapılamamasından dolayı </a:t>
            </a:r>
            <a:r>
              <a:rPr lang="tr-TR" sz="8000" dirty="0" smtClean="0"/>
              <a:t>stajyer </a:t>
            </a:r>
            <a:r>
              <a:rPr lang="tr-TR" sz="8000" dirty="0"/>
              <a:t>fiili olarak firmada staj görecek ise kendi el yazısı ile </a:t>
            </a:r>
            <a:r>
              <a:rPr lang="tr-TR" sz="8000" dirty="0" smtClean="0"/>
              <a:t>muvakkat name </a:t>
            </a:r>
            <a:r>
              <a:rPr lang="tr-TR" sz="8000" dirty="0"/>
              <a:t>yazması </a:t>
            </a:r>
            <a:r>
              <a:rPr lang="tr-TR" sz="8000" dirty="0" smtClean="0"/>
              <a:t>gerekmektedir. Staj </a:t>
            </a:r>
            <a:r>
              <a:rPr lang="tr-TR" sz="8000" dirty="0"/>
              <a:t>evraklarını aynı şekilde onaylı olarak muhasebeye teslim edilmesi gerekmektedir.</a:t>
            </a:r>
          </a:p>
          <a:p>
            <a:pPr algn="just"/>
            <a:endParaRPr lang="tr-TR" dirty="0"/>
          </a:p>
        </p:txBody>
      </p:sp>
    </p:spTree>
    <p:extLst>
      <p:ext uri="{BB962C8B-B14F-4D97-AF65-F5344CB8AC3E}">
        <p14:creationId xmlns:p14="http://schemas.microsoft.com/office/powerpoint/2010/main" val="1502250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554886"/>
            <a:ext cx="10515600" cy="4810565"/>
          </a:xfrm>
        </p:spPr>
        <p:txBody>
          <a:bodyPr>
            <a:normAutofit/>
          </a:bodyPr>
          <a:lstStyle/>
          <a:p>
            <a:pPr algn="just">
              <a:lnSpc>
                <a:spcPct val="150000"/>
              </a:lnSpc>
            </a:pPr>
            <a:r>
              <a:rPr lang="tr-TR" sz="2400" dirty="0"/>
              <a:t>https://</a:t>
            </a:r>
            <a:r>
              <a:rPr lang="tr-TR" sz="2400" dirty="0" smtClean="0"/>
              <a:t>www.adiguzel.edu.tr/2024-2025-staj-uygulama-duyurusu</a:t>
            </a:r>
            <a:r>
              <a:rPr lang="tr-TR" sz="2400" dirty="0"/>
              <a:t>/</a:t>
            </a:r>
          </a:p>
        </p:txBody>
      </p:sp>
      <p:sp>
        <p:nvSpPr>
          <p:cNvPr id="4" name="Unvan 3"/>
          <p:cNvSpPr>
            <a:spLocks noGrp="1"/>
          </p:cNvSpPr>
          <p:nvPr>
            <p:ph type="title"/>
          </p:nvPr>
        </p:nvSpPr>
        <p:spPr/>
        <p:txBody>
          <a:bodyPr/>
          <a:lstStyle/>
          <a:p>
            <a:pPr algn="ctr"/>
            <a:r>
              <a:rPr lang="tr-TR" dirty="0" err="1" smtClean="0"/>
              <a:t>Intern</a:t>
            </a:r>
            <a:endParaRPr lang="tr-TR" dirty="0"/>
          </a:p>
        </p:txBody>
      </p:sp>
    </p:spTree>
    <p:extLst>
      <p:ext uri="{BB962C8B-B14F-4D97-AF65-F5344CB8AC3E}">
        <p14:creationId xmlns:p14="http://schemas.microsoft.com/office/powerpoint/2010/main" val="2483107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ERASMUS STAJI</a:t>
            </a:r>
            <a:endParaRPr lang="tr-TR" sz="3200" dirty="0"/>
          </a:p>
        </p:txBody>
      </p:sp>
      <p:sp>
        <p:nvSpPr>
          <p:cNvPr id="3" name="İçerik Yer Tutucusu 2"/>
          <p:cNvSpPr>
            <a:spLocks noGrp="1"/>
          </p:cNvSpPr>
          <p:nvPr>
            <p:ph idx="1"/>
          </p:nvPr>
        </p:nvSpPr>
        <p:spPr>
          <a:xfrm>
            <a:off x="838200" y="1554886"/>
            <a:ext cx="10515600" cy="4810565"/>
          </a:xfrm>
        </p:spPr>
        <p:txBody>
          <a:bodyPr>
            <a:normAutofit/>
          </a:bodyPr>
          <a:lstStyle/>
          <a:p>
            <a:pPr algn="just">
              <a:lnSpc>
                <a:spcPct val="150000"/>
              </a:lnSpc>
            </a:pPr>
            <a:r>
              <a:rPr lang="tr-TR" sz="2400" dirty="0"/>
              <a:t>Öğrenci Staj Hareketliliği faaliyeti, </a:t>
            </a:r>
            <a:r>
              <a:rPr lang="tr-TR" sz="2400" dirty="0" smtClean="0"/>
              <a:t>yükseköğretim kurumunda kayıtlı </a:t>
            </a:r>
            <a:r>
              <a:rPr lang="tr-TR" sz="2400" dirty="0"/>
              <a:t>bir öğrencinin akademik çalışma alanıyla ilgili olarak </a:t>
            </a:r>
            <a:r>
              <a:rPr lang="tr-TR" sz="2400" u="sng" dirty="0" smtClean="0"/>
              <a:t>yurtdışındaki </a:t>
            </a:r>
            <a:r>
              <a:rPr lang="tr-TR" sz="2400" u="sng" dirty="0"/>
              <a:t>bir işletmede, bir araştırma enstitüsünde, </a:t>
            </a:r>
            <a:r>
              <a:rPr lang="tr-TR" sz="2400" u="sng" dirty="0" smtClean="0"/>
              <a:t>bir laboratuvarda </a:t>
            </a:r>
            <a:r>
              <a:rPr lang="tr-TR" sz="2400" u="sng" dirty="0"/>
              <a:t>veya bir kurum veya kuruluşta </a:t>
            </a:r>
            <a:r>
              <a:rPr lang="tr-TR" sz="2400" dirty="0"/>
              <a:t>staj yapmasıdır. </a:t>
            </a:r>
          </a:p>
        </p:txBody>
      </p:sp>
      <p:pic>
        <p:nvPicPr>
          <p:cNvPr id="4" name="Resim 3"/>
          <p:cNvPicPr>
            <a:picLocks noChangeAspect="1"/>
          </p:cNvPicPr>
          <p:nvPr/>
        </p:nvPicPr>
        <p:blipFill>
          <a:blip r:embed="rId2"/>
          <a:stretch>
            <a:fillRect/>
          </a:stretch>
        </p:blipFill>
        <p:spPr>
          <a:xfrm>
            <a:off x="4418749" y="3960168"/>
            <a:ext cx="3505504" cy="2310584"/>
          </a:xfrm>
          <a:prstGeom prst="rect">
            <a:avLst/>
          </a:prstGeom>
        </p:spPr>
      </p:pic>
    </p:spTree>
    <p:extLst>
      <p:ext uri="{BB962C8B-B14F-4D97-AF65-F5344CB8AC3E}">
        <p14:creationId xmlns:p14="http://schemas.microsoft.com/office/powerpoint/2010/main" val="2806549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ERASMUS STAJI</a:t>
            </a:r>
            <a:endParaRPr lang="tr-TR" sz="3200" dirty="0"/>
          </a:p>
        </p:txBody>
      </p:sp>
      <p:sp>
        <p:nvSpPr>
          <p:cNvPr id="3" name="İçerik Yer Tutucusu 2"/>
          <p:cNvSpPr>
            <a:spLocks noGrp="1"/>
          </p:cNvSpPr>
          <p:nvPr>
            <p:ph idx="1"/>
          </p:nvPr>
        </p:nvSpPr>
        <p:spPr>
          <a:xfrm>
            <a:off x="838200" y="1554886"/>
            <a:ext cx="10515600" cy="4810565"/>
          </a:xfrm>
        </p:spPr>
        <p:txBody>
          <a:bodyPr>
            <a:normAutofit fontScale="92500" lnSpcReduction="10000"/>
          </a:bodyPr>
          <a:lstStyle/>
          <a:p>
            <a:pPr algn="just">
              <a:lnSpc>
                <a:spcPct val="150000"/>
              </a:lnSpc>
            </a:pPr>
            <a:r>
              <a:rPr lang="tr-TR" dirty="0"/>
              <a:t>Faaliyet süresi, </a:t>
            </a:r>
            <a:r>
              <a:rPr lang="tr-TR" dirty="0" smtClean="0"/>
              <a:t>2 </a:t>
            </a:r>
            <a:r>
              <a:rPr lang="tr-TR" dirty="0"/>
              <a:t>ile 12 ay arasında bir süredir. </a:t>
            </a:r>
            <a:endParaRPr lang="tr-TR" dirty="0" smtClean="0"/>
          </a:p>
          <a:p>
            <a:pPr algn="just">
              <a:lnSpc>
                <a:spcPct val="150000"/>
              </a:lnSpc>
            </a:pPr>
            <a:r>
              <a:rPr lang="tr-TR" dirty="0" smtClean="0"/>
              <a:t>Staj </a:t>
            </a:r>
            <a:r>
              <a:rPr lang="tr-TR" dirty="0"/>
              <a:t>faaliyeti, öğrenim süresi içerisinde her sınıfta ve öğrenim programlarının son sınıflarındaki </a:t>
            </a:r>
            <a:r>
              <a:rPr lang="tr-TR" dirty="0" smtClean="0"/>
              <a:t>öğrenciler mezun </a:t>
            </a:r>
            <a:r>
              <a:rPr lang="tr-TR" dirty="0"/>
              <a:t>olduktan sonraki 12 ay içerisinde gerçekleştirilebilir. </a:t>
            </a:r>
            <a:endParaRPr lang="tr-TR" dirty="0" smtClean="0"/>
          </a:p>
          <a:p>
            <a:pPr algn="just">
              <a:lnSpc>
                <a:spcPct val="150000"/>
              </a:lnSpc>
            </a:pPr>
            <a:r>
              <a:rPr lang="tr-TR" dirty="0" smtClean="0"/>
              <a:t>Mezuniyet </a:t>
            </a:r>
            <a:r>
              <a:rPr lang="tr-TR" dirty="0"/>
              <a:t>sonrası gerçekleştirilecek staj faaliyetinde başvurunun öğrenci mezun olmadan önce (hâlihazırda ön lisans, lisans veya lisansüstü öğrencisiyken) yapılmış olması gerekir. Mezun olmuş öğrenciler başvuruda bulunamaz. </a:t>
            </a:r>
          </a:p>
        </p:txBody>
      </p:sp>
    </p:spTree>
    <p:extLst>
      <p:ext uri="{BB962C8B-B14F-4D97-AF65-F5344CB8AC3E}">
        <p14:creationId xmlns:p14="http://schemas.microsoft.com/office/powerpoint/2010/main" val="3974706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62393"/>
            <a:ext cx="10515600" cy="907936"/>
          </a:xfrm>
        </p:spPr>
        <p:txBody>
          <a:bodyPr>
            <a:normAutofit/>
          </a:bodyPr>
          <a:lstStyle/>
          <a:p>
            <a:pPr algn="ctr"/>
            <a:r>
              <a:rPr lang="tr-TR" sz="3200" b="1" dirty="0" smtClean="0">
                <a:solidFill>
                  <a:srgbClr val="C00000"/>
                </a:solidFill>
              </a:rPr>
              <a:t>ERASMUS STAJI</a:t>
            </a:r>
            <a:endParaRPr lang="tr-TR" sz="3200" dirty="0"/>
          </a:p>
        </p:txBody>
      </p:sp>
      <p:sp>
        <p:nvSpPr>
          <p:cNvPr id="3" name="İçerik Yer Tutucusu 2"/>
          <p:cNvSpPr>
            <a:spLocks noGrp="1"/>
          </p:cNvSpPr>
          <p:nvPr>
            <p:ph idx="1"/>
          </p:nvPr>
        </p:nvSpPr>
        <p:spPr>
          <a:xfrm>
            <a:off x="400595" y="1370329"/>
            <a:ext cx="10515600" cy="4696042"/>
          </a:xfrm>
        </p:spPr>
        <p:txBody>
          <a:bodyPr>
            <a:noAutofit/>
          </a:bodyPr>
          <a:lstStyle/>
          <a:p>
            <a:pPr algn="just">
              <a:lnSpc>
                <a:spcPct val="150000"/>
              </a:lnSpc>
            </a:pPr>
            <a:r>
              <a:rPr lang="tr-TR" sz="2000" dirty="0" smtClean="0"/>
              <a:t>- </a:t>
            </a:r>
            <a:r>
              <a:rPr lang="tr-TR" sz="2000" dirty="0"/>
              <a:t>B</a:t>
            </a:r>
            <a:r>
              <a:rPr lang="tr-TR" sz="2000" dirty="0" smtClean="0"/>
              <a:t>ir </a:t>
            </a:r>
            <a:r>
              <a:rPr lang="tr-TR" sz="2000" dirty="0"/>
              <a:t>kamu ya da özel sektöre ait küçük, ortak veya büyük ölçekli işletmeler</a:t>
            </a:r>
          </a:p>
          <a:p>
            <a:pPr algn="just">
              <a:lnSpc>
                <a:spcPct val="150000"/>
              </a:lnSpc>
            </a:pPr>
            <a:r>
              <a:rPr lang="tr-TR" sz="2000" dirty="0"/>
              <a:t>- </a:t>
            </a:r>
            <a:r>
              <a:rPr lang="tr-TR" sz="2000" dirty="0" smtClean="0"/>
              <a:t>Yerel</a:t>
            </a:r>
            <a:r>
              <a:rPr lang="tr-TR" sz="2000" dirty="0"/>
              <a:t>, bölgesel ya da ulusal kamu kurumları</a:t>
            </a:r>
          </a:p>
          <a:p>
            <a:pPr algn="just">
              <a:lnSpc>
                <a:spcPct val="150000"/>
              </a:lnSpc>
            </a:pPr>
            <a:r>
              <a:rPr lang="tr-TR" sz="2000" dirty="0"/>
              <a:t>- </a:t>
            </a:r>
            <a:r>
              <a:rPr lang="tr-TR" sz="2000" dirty="0" smtClean="0"/>
              <a:t>Gönderen </a:t>
            </a:r>
            <a:r>
              <a:rPr lang="tr-TR" sz="2000" dirty="0"/>
              <a:t>ülkenin yurtdışındaki büyükelçilikleri veya konsoloslukları</a:t>
            </a:r>
          </a:p>
          <a:p>
            <a:pPr algn="just">
              <a:lnSpc>
                <a:spcPct val="150000"/>
              </a:lnSpc>
            </a:pPr>
            <a:r>
              <a:rPr lang="tr-TR" sz="2000" dirty="0"/>
              <a:t>- </a:t>
            </a:r>
            <a:r>
              <a:rPr lang="tr-TR" sz="2000" dirty="0" smtClean="0"/>
              <a:t>Ticaret </a:t>
            </a:r>
            <a:r>
              <a:rPr lang="tr-TR" sz="2000" dirty="0"/>
              <a:t>odaları, esnaf-zanaatkâr birlikleri, borsalar ve sendika gibi iş dünyasına ait her türlü oluşum/birlik</a:t>
            </a:r>
          </a:p>
          <a:p>
            <a:pPr algn="just">
              <a:lnSpc>
                <a:spcPct val="150000"/>
              </a:lnSpc>
            </a:pPr>
            <a:r>
              <a:rPr lang="tr-TR" sz="2000" dirty="0"/>
              <a:t>- </a:t>
            </a:r>
            <a:r>
              <a:rPr lang="tr-TR" sz="2000" dirty="0" smtClean="0"/>
              <a:t>Araştırma enstitüleri</a:t>
            </a:r>
            <a:r>
              <a:rPr lang="tr-TR" sz="2000" dirty="0"/>
              <a:t>,  vakıflar, - yükseköğretim kurumları</a:t>
            </a:r>
          </a:p>
          <a:p>
            <a:pPr algn="just">
              <a:lnSpc>
                <a:spcPct val="150000"/>
              </a:lnSpc>
            </a:pPr>
            <a:r>
              <a:rPr lang="tr-TR" sz="2000" dirty="0" smtClean="0"/>
              <a:t>- </a:t>
            </a:r>
            <a:r>
              <a:rPr lang="tr-TR" sz="2000" dirty="0"/>
              <a:t>O</a:t>
            </a:r>
            <a:r>
              <a:rPr lang="tr-TR" sz="2000" dirty="0" smtClean="0"/>
              <a:t>kul/enstitü/eğitim </a:t>
            </a:r>
            <a:r>
              <a:rPr lang="tr-TR" sz="2000" dirty="0"/>
              <a:t>merkezi (mesleki eğitim veya yetişkin eğitim dâhil olmak üzere okul öncesinden lise eğitimine kadar her türlü eğitim kurumu olabilir)</a:t>
            </a:r>
          </a:p>
          <a:p>
            <a:pPr algn="just">
              <a:lnSpc>
                <a:spcPct val="150000"/>
              </a:lnSpc>
            </a:pPr>
            <a:r>
              <a:rPr lang="tr-TR" sz="2000" dirty="0"/>
              <a:t>- </a:t>
            </a:r>
            <a:r>
              <a:rPr lang="tr-TR" sz="2000" dirty="0" smtClean="0"/>
              <a:t>Kar </a:t>
            </a:r>
            <a:r>
              <a:rPr lang="tr-TR" sz="2000" dirty="0"/>
              <a:t>amacı gütmeyen kurumlar, dernekler, STK’lar</a:t>
            </a:r>
          </a:p>
          <a:p>
            <a:pPr algn="just">
              <a:lnSpc>
                <a:spcPct val="150000"/>
              </a:lnSpc>
            </a:pPr>
            <a:r>
              <a:rPr lang="tr-TR" sz="2000" dirty="0"/>
              <a:t>- </a:t>
            </a:r>
            <a:r>
              <a:rPr lang="tr-TR" sz="2000" dirty="0" smtClean="0"/>
              <a:t>Kariyer </a:t>
            </a:r>
            <a:r>
              <a:rPr lang="tr-TR" sz="2000" dirty="0"/>
              <a:t>planlama, profesyonel danışmanlık ve bilgilendirme hizmeti sunan </a:t>
            </a:r>
            <a:r>
              <a:rPr lang="tr-TR" sz="2000" dirty="0" smtClean="0"/>
              <a:t>kurumlar</a:t>
            </a:r>
            <a:endParaRPr lang="tr-TR" sz="2000" dirty="0"/>
          </a:p>
        </p:txBody>
      </p:sp>
      <p:sp>
        <p:nvSpPr>
          <p:cNvPr id="5" name="Unvan 1"/>
          <p:cNvSpPr txBox="1">
            <a:spLocks/>
          </p:cNvSpPr>
          <p:nvPr/>
        </p:nvSpPr>
        <p:spPr>
          <a:xfrm>
            <a:off x="771787" y="848618"/>
            <a:ext cx="3343711" cy="907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pPr algn="ctr"/>
            <a:r>
              <a:rPr lang="tr-TR" sz="2000" b="1" dirty="0">
                <a:solidFill>
                  <a:srgbClr val="C00000"/>
                </a:solidFill>
              </a:rPr>
              <a:t>Uygun Staj Yeri Örnekleri</a:t>
            </a:r>
          </a:p>
        </p:txBody>
      </p:sp>
    </p:spTree>
    <p:extLst>
      <p:ext uri="{BB962C8B-B14F-4D97-AF65-F5344CB8AC3E}">
        <p14:creationId xmlns:p14="http://schemas.microsoft.com/office/powerpoint/2010/main" val="217110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62393"/>
            <a:ext cx="10515600" cy="907936"/>
          </a:xfrm>
        </p:spPr>
        <p:txBody>
          <a:bodyPr>
            <a:normAutofit/>
          </a:bodyPr>
          <a:lstStyle/>
          <a:p>
            <a:pPr algn="ctr"/>
            <a:r>
              <a:rPr lang="tr-TR" sz="3200" b="1" dirty="0" smtClean="0">
                <a:solidFill>
                  <a:srgbClr val="C00000"/>
                </a:solidFill>
              </a:rPr>
              <a:t>ERASMUS STAJI</a:t>
            </a:r>
            <a:endParaRPr lang="tr-TR" sz="3200" dirty="0"/>
          </a:p>
        </p:txBody>
      </p:sp>
      <p:sp>
        <p:nvSpPr>
          <p:cNvPr id="3" name="İçerik Yer Tutucusu 2"/>
          <p:cNvSpPr>
            <a:spLocks noGrp="1"/>
          </p:cNvSpPr>
          <p:nvPr>
            <p:ph idx="1"/>
          </p:nvPr>
        </p:nvSpPr>
        <p:spPr>
          <a:xfrm>
            <a:off x="628475" y="2168246"/>
            <a:ext cx="10515600" cy="4696042"/>
          </a:xfrm>
        </p:spPr>
        <p:txBody>
          <a:bodyPr>
            <a:normAutofit/>
          </a:bodyPr>
          <a:lstStyle/>
          <a:p>
            <a:pPr algn="just">
              <a:lnSpc>
                <a:spcPct val="150000"/>
              </a:lnSpc>
            </a:pPr>
            <a:r>
              <a:rPr lang="tr-TR" sz="2400" dirty="0" smtClean="0"/>
              <a:t>Öğrencilerin </a:t>
            </a:r>
            <a:r>
              <a:rPr lang="tr-TR" sz="2400" dirty="0"/>
              <a:t>kümülatif akademik not ortalamasının en az 2.20/4.00 </a:t>
            </a:r>
            <a:r>
              <a:rPr lang="tr-TR" sz="2400" dirty="0" smtClean="0"/>
              <a:t>olmalıdır.</a:t>
            </a:r>
          </a:p>
          <a:p>
            <a:pPr algn="just">
              <a:lnSpc>
                <a:spcPct val="150000"/>
              </a:lnSpc>
            </a:pPr>
            <a:r>
              <a:rPr lang="tr-TR" sz="2400" dirty="0" smtClean="0"/>
              <a:t>Öğrencilerin belirli bir İngilizce yeterliliğine sahip olması gerekmektedir.</a:t>
            </a:r>
            <a:endParaRPr lang="tr-TR" sz="2400" dirty="0"/>
          </a:p>
        </p:txBody>
      </p:sp>
      <p:sp>
        <p:nvSpPr>
          <p:cNvPr id="5" name="Unvan 1"/>
          <p:cNvSpPr txBox="1">
            <a:spLocks/>
          </p:cNvSpPr>
          <p:nvPr/>
        </p:nvSpPr>
        <p:spPr>
          <a:xfrm>
            <a:off x="184558" y="1260310"/>
            <a:ext cx="3343711" cy="90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pPr algn="ctr"/>
            <a:r>
              <a:rPr lang="tr-TR" sz="2800" b="1" dirty="0" smtClean="0">
                <a:solidFill>
                  <a:srgbClr val="C00000"/>
                </a:solidFill>
              </a:rPr>
              <a:t>Asgari Şartlar</a:t>
            </a:r>
            <a:endParaRPr lang="tr-TR" sz="2800" dirty="0"/>
          </a:p>
        </p:txBody>
      </p:sp>
    </p:spTree>
    <p:extLst>
      <p:ext uri="{BB962C8B-B14F-4D97-AF65-F5344CB8AC3E}">
        <p14:creationId xmlns:p14="http://schemas.microsoft.com/office/powerpoint/2010/main" val="1756749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62393"/>
            <a:ext cx="10515600" cy="907936"/>
          </a:xfrm>
        </p:spPr>
        <p:txBody>
          <a:bodyPr>
            <a:normAutofit/>
          </a:bodyPr>
          <a:lstStyle/>
          <a:p>
            <a:pPr algn="ctr"/>
            <a:r>
              <a:rPr lang="tr-TR" sz="3200" b="1" dirty="0" smtClean="0">
                <a:solidFill>
                  <a:srgbClr val="C00000"/>
                </a:solidFill>
              </a:rPr>
              <a:t>ERASMUS STAJI</a:t>
            </a:r>
            <a:endParaRPr lang="tr-TR" sz="3200" dirty="0"/>
          </a:p>
        </p:txBody>
      </p:sp>
      <p:sp>
        <p:nvSpPr>
          <p:cNvPr id="3" name="İçerik Yer Tutucusu 2"/>
          <p:cNvSpPr>
            <a:spLocks noGrp="1"/>
          </p:cNvSpPr>
          <p:nvPr>
            <p:ph idx="1"/>
          </p:nvPr>
        </p:nvSpPr>
        <p:spPr>
          <a:xfrm>
            <a:off x="729559" y="2049655"/>
            <a:ext cx="10515600" cy="4696042"/>
          </a:xfrm>
        </p:spPr>
        <p:txBody>
          <a:bodyPr>
            <a:normAutofit/>
          </a:bodyPr>
          <a:lstStyle/>
          <a:p>
            <a:pPr algn="just">
              <a:lnSpc>
                <a:spcPct val="150000"/>
              </a:lnSpc>
            </a:pPr>
            <a:r>
              <a:rPr lang="tr-TR" sz="2400" dirty="0" smtClean="0"/>
              <a:t>Okulun </a:t>
            </a:r>
            <a:r>
              <a:rPr lang="tr-TR" sz="2400" dirty="0" err="1" smtClean="0"/>
              <a:t>Erasmus</a:t>
            </a:r>
            <a:r>
              <a:rPr lang="tr-TR" sz="2400" dirty="0" smtClean="0"/>
              <a:t> staj ilanına çıkması beklenmelidir.</a:t>
            </a:r>
          </a:p>
          <a:p>
            <a:pPr algn="just">
              <a:lnSpc>
                <a:spcPct val="150000"/>
              </a:lnSpc>
            </a:pPr>
            <a:r>
              <a:rPr lang="tr-TR" sz="2400" dirty="0"/>
              <a:t>S</a:t>
            </a:r>
            <a:r>
              <a:rPr lang="tr-TR" sz="2400" dirty="0" smtClean="0"/>
              <a:t>taj ilanı başvuru döneminde istenilen belgeler ile birlikte </a:t>
            </a:r>
          </a:p>
          <a:p>
            <a:pPr marL="0" indent="0" algn="just">
              <a:lnSpc>
                <a:spcPct val="150000"/>
              </a:lnSpc>
              <a:buNone/>
            </a:pPr>
            <a:r>
              <a:rPr lang="tr-TR" sz="2400" dirty="0">
                <a:hlinkClick r:id="rId2"/>
              </a:rPr>
              <a:t>https://</a:t>
            </a:r>
            <a:r>
              <a:rPr lang="tr-TR" sz="2400" dirty="0" smtClean="0">
                <a:hlinkClick r:id="rId2"/>
              </a:rPr>
              <a:t>turna.ua.gov.tr</a:t>
            </a:r>
            <a:r>
              <a:rPr lang="tr-TR" sz="2400" dirty="0"/>
              <a:t> </a:t>
            </a:r>
            <a:r>
              <a:rPr lang="tr-TR" sz="2400" dirty="0" smtClean="0"/>
              <a:t>adresinden başvuru gerçekleştirilmelidir.</a:t>
            </a:r>
            <a:endParaRPr lang="tr-TR" sz="2400" dirty="0"/>
          </a:p>
        </p:txBody>
      </p:sp>
      <p:sp>
        <p:nvSpPr>
          <p:cNvPr id="5" name="Unvan 1"/>
          <p:cNvSpPr txBox="1">
            <a:spLocks/>
          </p:cNvSpPr>
          <p:nvPr/>
        </p:nvSpPr>
        <p:spPr>
          <a:xfrm>
            <a:off x="92279" y="916361"/>
            <a:ext cx="3343711" cy="90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pPr algn="ctr"/>
            <a:endParaRPr lang="tr-TR" sz="2800" b="1" dirty="0" smtClean="0">
              <a:solidFill>
                <a:srgbClr val="C00000"/>
              </a:solidFill>
            </a:endParaRPr>
          </a:p>
          <a:p>
            <a:pPr algn="ctr"/>
            <a:r>
              <a:rPr lang="tr-TR" sz="2800" b="1" dirty="0" smtClean="0">
                <a:solidFill>
                  <a:srgbClr val="C00000"/>
                </a:solidFill>
              </a:rPr>
              <a:t>Yapılacaklar</a:t>
            </a:r>
            <a:endParaRPr lang="tr-TR" sz="2800" dirty="0"/>
          </a:p>
        </p:txBody>
      </p:sp>
    </p:spTree>
    <p:extLst>
      <p:ext uri="{BB962C8B-B14F-4D97-AF65-F5344CB8AC3E}">
        <p14:creationId xmlns:p14="http://schemas.microsoft.com/office/powerpoint/2010/main" val="1829905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62393"/>
            <a:ext cx="10515600" cy="907936"/>
          </a:xfrm>
        </p:spPr>
        <p:txBody>
          <a:bodyPr>
            <a:normAutofit/>
          </a:bodyPr>
          <a:lstStyle/>
          <a:p>
            <a:pPr algn="ctr"/>
            <a:r>
              <a:rPr lang="tr-TR" sz="3200" b="1" dirty="0" smtClean="0">
                <a:solidFill>
                  <a:srgbClr val="C00000"/>
                </a:solidFill>
              </a:rPr>
              <a:t>AŞÇILIK PROGRAMI</a:t>
            </a:r>
            <a:endParaRPr lang="tr-TR" sz="3200" dirty="0"/>
          </a:p>
        </p:txBody>
      </p:sp>
      <p:sp>
        <p:nvSpPr>
          <p:cNvPr id="3" name="İçerik Yer Tutucusu 2"/>
          <p:cNvSpPr>
            <a:spLocks noGrp="1"/>
          </p:cNvSpPr>
          <p:nvPr>
            <p:ph idx="1"/>
          </p:nvPr>
        </p:nvSpPr>
        <p:spPr>
          <a:xfrm>
            <a:off x="565100" y="1260310"/>
            <a:ext cx="10515600" cy="4696042"/>
          </a:xfrm>
        </p:spPr>
        <p:txBody>
          <a:bodyPr>
            <a:normAutofit fontScale="92500" lnSpcReduction="10000"/>
          </a:bodyPr>
          <a:lstStyle/>
          <a:p>
            <a:pPr marL="0" indent="0" algn="just">
              <a:lnSpc>
                <a:spcPct val="150000"/>
              </a:lnSpc>
              <a:buNone/>
            </a:pPr>
            <a:r>
              <a:rPr lang="tr-TR" sz="2400" b="1" dirty="0" smtClean="0"/>
              <a:t>2 stajı </a:t>
            </a:r>
            <a:r>
              <a:rPr lang="tr-TR" sz="2400" dirty="0" smtClean="0"/>
              <a:t>bulunmaktadır.</a:t>
            </a:r>
          </a:p>
          <a:p>
            <a:pPr algn="just">
              <a:lnSpc>
                <a:spcPct val="150000"/>
              </a:lnSpc>
            </a:pPr>
            <a:r>
              <a:rPr lang="tr-TR" sz="2400" b="1" dirty="0" smtClean="0"/>
              <a:t>1. staj </a:t>
            </a:r>
            <a:r>
              <a:rPr lang="tr-TR" sz="2400" dirty="0" smtClean="0"/>
              <a:t>4. dönemde (2.sınıf 2. yarıyıl) Mesleki Bilgi ve Beceriler dersi kapsamında haftada 2 gün olmak üzere 14 haftada </a:t>
            </a:r>
            <a:r>
              <a:rPr lang="tr-TR" sz="2400" b="1" dirty="0" smtClean="0"/>
              <a:t>toplam 28 </a:t>
            </a:r>
            <a:r>
              <a:rPr lang="tr-TR" sz="2400" dirty="0" smtClean="0"/>
              <a:t>iş günü staj yapacaklardır. </a:t>
            </a:r>
            <a:r>
              <a:rPr lang="tr-TR" sz="2400" b="1" dirty="0" smtClean="0"/>
              <a:t>Başvurular (okula evrak teslim tarihi) 4. dönem başlamadan 1 ay önce alınmaya başlayıp 4.dönemin başlamasına 1 hafta kala sona ermektedir. Sunumlar final haftalarında yapılacaktır.</a:t>
            </a:r>
          </a:p>
          <a:p>
            <a:pPr algn="just">
              <a:lnSpc>
                <a:spcPct val="150000"/>
              </a:lnSpc>
            </a:pPr>
            <a:r>
              <a:rPr lang="tr-TR" sz="2400" b="1" dirty="0" smtClean="0"/>
              <a:t>2. staj </a:t>
            </a:r>
            <a:r>
              <a:rPr lang="tr-TR" sz="2400" dirty="0"/>
              <a:t>4. </a:t>
            </a:r>
            <a:r>
              <a:rPr lang="tr-TR" sz="2400" dirty="0" smtClean="0"/>
              <a:t>dönemin </a:t>
            </a:r>
            <a:r>
              <a:rPr lang="tr-TR" sz="2400" dirty="0"/>
              <a:t>(2.sınıf 2. </a:t>
            </a:r>
            <a:r>
              <a:rPr lang="tr-TR" sz="2400" dirty="0" smtClean="0"/>
              <a:t>yarıyılının) yaz döneminde 30 iş günü olarak yapılacaktır. </a:t>
            </a:r>
            <a:r>
              <a:rPr lang="tr-TR" sz="2400" b="1" dirty="0" smtClean="0"/>
              <a:t>Başvuru ve sunum tarihleri diğer programlar için verilen tablolardaki gibidir.</a:t>
            </a:r>
          </a:p>
        </p:txBody>
      </p:sp>
      <p:sp>
        <p:nvSpPr>
          <p:cNvPr id="5" name="Unvan 1"/>
          <p:cNvSpPr txBox="1">
            <a:spLocks/>
          </p:cNvSpPr>
          <p:nvPr/>
        </p:nvSpPr>
        <p:spPr>
          <a:xfrm>
            <a:off x="184558" y="1260310"/>
            <a:ext cx="3343711" cy="90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pPr algn="ctr"/>
            <a:endParaRPr lang="tr-TR" sz="2800" dirty="0"/>
          </a:p>
        </p:txBody>
      </p:sp>
    </p:spTree>
    <p:extLst>
      <p:ext uri="{BB962C8B-B14F-4D97-AF65-F5344CB8AC3E}">
        <p14:creationId xmlns:p14="http://schemas.microsoft.com/office/powerpoint/2010/main" val="2678543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62393"/>
            <a:ext cx="10515600" cy="907936"/>
          </a:xfrm>
        </p:spPr>
        <p:txBody>
          <a:bodyPr>
            <a:normAutofit/>
          </a:bodyPr>
          <a:lstStyle/>
          <a:p>
            <a:pPr algn="ctr"/>
            <a:r>
              <a:rPr lang="tr-TR" sz="3200" b="1" dirty="0" smtClean="0">
                <a:solidFill>
                  <a:srgbClr val="C00000"/>
                </a:solidFill>
              </a:rPr>
              <a:t>ÇOCUK GELİŞİMİ PROGRAMI</a:t>
            </a:r>
            <a:endParaRPr lang="tr-TR" sz="3200" dirty="0"/>
          </a:p>
        </p:txBody>
      </p:sp>
      <p:sp>
        <p:nvSpPr>
          <p:cNvPr id="3" name="İçerik Yer Tutucusu 2"/>
          <p:cNvSpPr>
            <a:spLocks noGrp="1"/>
          </p:cNvSpPr>
          <p:nvPr>
            <p:ph idx="1"/>
          </p:nvPr>
        </p:nvSpPr>
        <p:spPr>
          <a:xfrm>
            <a:off x="565100" y="1260310"/>
            <a:ext cx="10515600" cy="4696042"/>
          </a:xfrm>
        </p:spPr>
        <p:txBody>
          <a:bodyPr>
            <a:normAutofit fontScale="85000" lnSpcReduction="10000"/>
          </a:bodyPr>
          <a:lstStyle/>
          <a:p>
            <a:pPr marL="0" indent="0" algn="just">
              <a:lnSpc>
                <a:spcPct val="150000"/>
              </a:lnSpc>
              <a:buNone/>
            </a:pPr>
            <a:r>
              <a:rPr lang="tr-TR" sz="2400" b="1" dirty="0" smtClean="0"/>
              <a:t>2 stajı </a:t>
            </a:r>
            <a:r>
              <a:rPr lang="tr-TR" sz="2400" dirty="0" smtClean="0"/>
              <a:t>bulunmaktadır.</a:t>
            </a:r>
          </a:p>
          <a:p>
            <a:pPr algn="just">
              <a:lnSpc>
                <a:spcPct val="150000"/>
              </a:lnSpc>
            </a:pPr>
            <a:r>
              <a:rPr lang="tr-TR" sz="2400" b="1" dirty="0" smtClean="0"/>
              <a:t>1. staj </a:t>
            </a:r>
            <a:r>
              <a:rPr lang="tr-TR" sz="2400" dirty="0"/>
              <a:t>3</a:t>
            </a:r>
            <a:r>
              <a:rPr lang="tr-TR" sz="2400" dirty="0" smtClean="0"/>
              <a:t>. dönemde (2.sınıf 1. yarıyılında) 1.staj dersi kapsamında haftada 2 gün olmak üzere 14 haftada </a:t>
            </a:r>
            <a:r>
              <a:rPr lang="tr-TR" sz="2400" b="1" dirty="0" smtClean="0"/>
              <a:t>toplam 28 </a:t>
            </a:r>
            <a:r>
              <a:rPr lang="tr-TR" sz="2400" dirty="0" smtClean="0"/>
              <a:t>iş günü staj yapacaklardır. </a:t>
            </a:r>
            <a:r>
              <a:rPr lang="tr-TR" sz="2400" b="1" dirty="0" smtClean="0"/>
              <a:t>Başvurular (okula evrak teslim tarihi) </a:t>
            </a:r>
            <a:r>
              <a:rPr lang="tr-TR" sz="2400" b="1" dirty="0"/>
              <a:t>3</a:t>
            </a:r>
            <a:r>
              <a:rPr lang="tr-TR" sz="2400" b="1" dirty="0" smtClean="0"/>
              <a:t>. </a:t>
            </a:r>
            <a:r>
              <a:rPr lang="tr-TR" sz="2400" b="1" dirty="0" smtClean="0"/>
              <a:t>dönem başlamadan 1 ay önce alınmaya başlayıp 3.dönemin başlamasına 1 hafta kala sona ermektedir. Sunumlar final haftalarında yapılacaktır.</a:t>
            </a:r>
          </a:p>
          <a:p>
            <a:pPr algn="just">
              <a:lnSpc>
                <a:spcPct val="150000"/>
              </a:lnSpc>
            </a:pPr>
            <a:r>
              <a:rPr lang="tr-TR" sz="2400" b="1" dirty="0"/>
              <a:t>2</a:t>
            </a:r>
            <a:r>
              <a:rPr lang="tr-TR" sz="2400" b="1" dirty="0" smtClean="0"/>
              <a:t>. </a:t>
            </a:r>
            <a:r>
              <a:rPr lang="tr-TR" sz="2400" b="1" dirty="0"/>
              <a:t>staj </a:t>
            </a:r>
            <a:r>
              <a:rPr lang="tr-TR" sz="2400" dirty="0"/>
              <a:t>4</a:t>
            </a:r>
            <a:r>
              <a:rPr lang="tr-TR" sz="2400" dirty="0" smtClean="0"/>
              <a:t>. </a:t>
            </a:r>
            <a:r>
              <a:rPr lang="tr-TR" sz="2400" dirty="0"/>
              <a:t>dönemde (2.sınıf </a:t>
            </a:r>
            <a:r>
              <a:rPr lang="tr-TR" sz="2400" dirty="0" smtClean="0"/>
              <a:t>2. </a:t>
            </a:r>
            <a:r>
              <a:rPr lang="tr-TR" sz="2400" dirty="0"/>
              <a:t>yarıyılında) </a:t>
            </a:r>
            <a:r>
              <a:rPr lang="tr-TR" sz="2400" dirty="0" smtClean="0"/>
              <a:t>2.staj </a:t>
            </a:r>
            <a:r>
              <a:rPr lang="tr-TR" sz="2400" dirty="0"/>
              <a:t>dersi kapsamında haftada </a:t>
            </a:r>
            <a:r>
              <a:rPr lang="tr-TR" sz="2400" dirty="0" smtClean="0"/>
              <a:t>1 </a:t>
            </a:r>
            <a:r>
              <a:rPr lang="tr-TR" sz="2400" dirty="0"/>
              <a:t>gün olmak üzere 14 haftada </a:t>
            </a:r>
            <a:r>
              <a:rPr lang="tr-TR" sz="2400" b="1" dirty="0"/>
              <a:t>toplam </a:t>
            </a:r>
            <a:r>
              <a:rPr lang="tr-TR" sz="2400" b="1" dirty="0" smtClean="0"/>
              <a:t>14</a:t>
            </a:r>
            <a:r>
              <a:rPr lang="tr-TR" sz="2400" b="1" dirty="0" smtClean="0"/>
              <a:t> </a:t>
            </a:r>
            <a:r>
              <a:rPr lang="tr-TR" sz="2400" dirty="0"/>
              <a:t>iş günü staj yapacaklardır. </a:t>
            </a:r>
            <a:r>
              <a:rPr lang="tr-TR" sz="2400" b="1" dirty="0"/>
              <a:t>Başvurular (okula evrak teslim tarihi) </a:t>
            </a:r>
            <a:r>
              <a:rPr lang="tr-TR" sz="2400" b="1" dirty="0" smtClean="0"/>
              <a:t>4. </a:t>
            </a:r>
            <a:r>
              <a:rPr lang="tr-TR" sz="2400" b="1" dirty="0"/>
              <a:t>dönem başlamadan 1 ay önce alınmaya başlayıp </a:t>
            </a:r>
            <a:r>
              <a:rPr lang="tr-TR" sz="2400" b="1" dirty="0" smtClean="0"/>
              <a:t>4.dönemin </a:t>
            </a:r>
            <a:r>
              <a:rPr lang="tr-TR" sz="2400" b="1" dirty="0"/>
              <a:t>başlamasına 1 hafta kala sona ermektedir</a:t>
            </a:r>
            <a:r>
              <a:rPr lang="tr-TR" sz="2400" b="1" dirty="0" smtClean="0"/>
              <a:t>. </a:t>
            </a:r>
            <a:r>
              <a:rPr lang="tr-TR" sz="2400" b="1" dirty="0"/>
              <a:t>Sunumlar final haftalarında yapılacaktır.</a:t>
            </a:r>
          </a:p>
          <a:p>
            <a:pPr algn="just">
              <a:lnSpc>
                <a:spcPct val="150000"/>
              </a:lnSpc>
            </a:pPr>
            <a:endParaRPr lang="tr-TR" sz="2400" b="1" dirty="0"/>
          </a:p>
        </p:txBody>
      </p:sp>
      <p:sp>
        <p:nvSpPr>
          <p:cNvPr id="5" name="Unvan 1"/>
          <p:cNvSpPr txBox="1">
            <a:spLocks/>
          </p:cNvSpPr>
          <p:nvPr/>
        </p:nvSpPr>
        <p:spPr>
          <a:xfrm>
            <a:off x="184558" y="1260310"/>
            <a:ext cx="3343711" cy="90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pPr algn="ctr"/>
            <a:endParaRPr lang="tr-TR" sz="2800" dirty="0"/>
          </a:p>
        </p:txBody>
      </p:sp>
    </p:spTree>
    <p:extLst>
      <p:ext uri="{BB962C8B-B14F-4D97-AF65-F5344CB8AC3E}">
        <p14:creationId xmlns:p14="http://schemas.microsoft.com/office/powerpoint/2010/main" val="1989374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1550"/>
            <a:ext cx="10515600" cy="907936"/>
          </a:xfrm>
        </p:spPr>
        <p:txBody>
          <a:bodyPr>
            <a:normAutofit/>
          </a:bodyPr>
          <a:lstStyle/>
          <a:p>
            <a:pPr algn="ctr"/>
            <a:r>
              <a:rPr lang="tr-TR" sz="3200" b="1" dirty="0" smtClean="0">
                <a:solidFill>
                  <a:srgbClr val="C00000"/>
                </a:solidFill>
              </a:rPr>
              <a:t>OPTİSYENLİK PROGRAMI</a:t>
            </a:r>
            <a:endParaRPr lang="tr-TR" sz="3200" dirty="0"/>
          </a:p>
        </p:txBody>
      </p:sp>
      <p:sp>
        <p:nvSpPr>
          <p:cNvPr id="3" name="İçerik Yer Tutucusu 2"/>
          <p:cNvSpPr>
            <a:spLocks noGrp="1"/>
          </p:cNvSpPr>
          <p:nvPr>
            <p:ph idx="1"/>
          </p:nvPr>
        </p:nvSpPr>
        <p:spPr>
          <a:xfrm>
            <a:off x="605533" y="1055037"/>
            <a:ext cx="10515600" cy="4696042"/>
          </a:xfrm>
        </p:spPr>
        <p:txBody>
          <a:bodyPr>
            <a:normAutofit fontScale="85000" lnSpcReduction="10000"/>
          </a:bodyPr>
          <a:lstStyle/>
          <a:p>
            <a:pPr marL="0" indent="0" algn="just">
              <a:lnSpc>
                <a:spcPct val="150000"/>
              </a:lnSpc>
              <a:buNone/>
            </a:pPr>
            <a:r>
              <a:rPr lang="tr-TR" sz="2400" b="1" dirty="0" smtClean="0"/>
              <a:t>ZORUNLU 1 stajı </a:t>
            </a:r>
            <a:r>
              <a:rPr lang="tr-TR" sz="2400" dirty="0" smtClean="0"/>
              <a:t>bulunmaktadır. Bu staj;</a:t>
            </a:r>
          </a:p>
          <a:p>
            <a:pPr marL="0" indent="0" algn="just">
              <a:lnSpc>
                <a:spcPct val="150000"/>
              </a:lnSpc>
              <a:buNone/>
            </a:pPr>
            <a:r>
              <a:rPr lang="tr-TR" sz="2400" dirty="0" smtClean="0"/>
              <a:t>1- Mesleki </a:t>
            </a:r>
            <a:r>
              <a:rPr lang="tr-TR" sz="2400" dirty="0" err="1" smtClean="0"/>
              <a:t>Bilği</a:t>
            </a:r>
            <a:r>
              <a:rPr lang="tr-TR" sz="2400" dirty="0" smtClean="0"/>
              <a:t> ve Beceriler Dersi kapsamında yapılabilir. 4</a:t>
            </a:r>
            <a:r>
              <a:rPr lang="tr-TR" sz="2400" dirty="0"/>
              <a:t>. dönemde (2.sınıf 2. yarıyıl) Mesleki Bilgi ve Beceriler dersi kapsamında haftada 2 gün olmak üzere 14 haftada </a:t>
            </a:r>
            <a:r>
              <a:rPr lang="tr-TR" sz="2400" b="1" dirty="0"/>
              <a:t>toplam 28 </a:t>
            </a:r>
            <a:r>
              <a:rPr lang="tr-TR" sz="2400" dirty="0"/>
              <a:t>iş günü staj yapacaklardır. </a:t>
            </a:r>
            <a:r>
              <a:rPr lang="tr-TR" sz="2400" b="1" dirty="0"/>
              <a:t>Başvurular (okula evrak teslim tarihi) 4. dönem başlamadan 1 ay önce alınmaya başlayıp 4.dönemin başlamasına 1 hafta kala sona ermektedir. Sunumlar final haftalarında yapılacaktır.</a:t>
            </a:r>
          </a:p>
          <a:p>
            <a:pPr marL="0" indent="0" algn="just">
              <a:lnSpc>
                <a:spcPct val="150000"/>
              </a:lnSpc>
              <a:buNone/>
            </a:pPr>
            <a:r>
              <a:rPr lang="tr-TR" sz="2400" dirty="0" smtClean="0"/>
              <a:t>2- </a:t>
            </a:r>
            <a:r>
              <a:rPr lang="tr-TR" sz="2400" dirty="0" smtClean="0"/>
              <a:t>2. </a:t>
            </a:r>
            <a:r>
              <a:rPr lang="tr-TR" sz="2400" dirty="0" smtClean="0"/>
              <a:t>veya 4</a:t>
            </a:r>
            <a:r>
              <a:rPr lang="tr-TR" sz="2400" dirty="0"/>
              <a:t>. dönemin </a:t>
            </a:r>
            <a:r>
              <a:rPr lang="tr-TR" sz="2400" dirty="0" smtClean="0"/>
              <a:t>(1.sınıf veya 2.sınıf yaz döneminde) </a:t>
            </a:r>
            <a:r>
              <a:rPr lang="tr-TR" sz="2400" dirty="0"/>
              <a:t>yaz döneminde 30 iş günü olarak </a:t>
            </a:r>
            <a:r>
              <a:rPr lang="tr-TR" sz="2400" dirty="0" smtClean="0"/>
              <a:t>yapılabilir. </a:t>
            </a:r>
            <a:r>
              <a:rPr lang="tr-TR" sz="2400" b="1" dirty="0"/>
              <a:t>Başvuru ve sunum tarihleri diğer programlar için verilen tablolardaki gibidir.</a:t>
            </a:r>
          </a:p>
        </p:txBody>
      </p:sp>
      <p:sp>
        <p:nvSpPr>
          <p:cNvPr id="5" name="Unvan 1"/>
          <p:cNvSpPr txBox="1">
            <a:spLocks/>
          </p:cNvSpPr>
          <p:nvPr/>
        </p:nvSpPr>
        <p:spPr>
          <a:xfrm>
            <a:off x="184558" y="1260310"/>
            <a:ext cx="3343711" cy="907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pPr algn="ctr"/>
            <a:endParaRPr lang="tr-TR" sz="2800" dirty="0"/>
          </a:p>
        </p:txBody>
      </p:sp>
      <p:sp>
        <p:nvSpPr>
          <p:cNvPr id="4" name="Metin kutusu 3"/>
          <p:cNvSpPr txBox="1"/>
          <p:nvPr/>
        </p:nvSpPr>
        <p:spPr>
          <a:xfrm>
            <a:off x="670847" y="5494687"/>
            <a:ext cx="9632060" cy="923330"/>
          </a:xfrm>
          <a:prstGeom prst="rect">
            <a:avLst/>
          </a:prstGeom>
          <a:noFill/>
        </p:spPr>
        <p:txBody>
          <a:bodyPr wrap="none" rtlCol="0">
            <a:spAutoFit/>
          </a:bodyPr>
          <a:lstStyle/>
          <a:p>
            <a:r>
              <a:rPr lang="tr-TR" dirty="0" smtClean="0">
                <a:solidFill>
                  <a:srgbClr val="FF0000"/>
                </a:solidFill>
              </a:rPr>
              <a:t>Stajını yazın yapacak olanlar Mesleki Bilgi ve Beceriler dersinde staj yapmak zorunda değiller. </a:t>
            </a:r>
          </a:p>
          <a:p>
            <a:r>
              <a:rPr lang="tr-TR" dirty="0" smtClean="0">
                <a:solidFill>
                  <a:srgbClr val="FF0000"/>
                </a:solidFill>
              </a:rPr>
              <a:t>Bu ders için öğrencilere proje veya ödev verilecektir. </a:t>
            </a:r>
          </a:p>
          <a:p>
            <a:r>
              <a:rPr lang="tr-TR" dirty="0" smtClean="0">
                <a:solidFill>
                  <a:srgbClr val="FF0000"/>
                </a:solidFill>
              </a:rPr>
              <a:t>Ancak isteyen hem yaz stajı hem de Mesleki Bilgi ve Beceriler dersinin her ikisinde de staj yapabilirler.</a:t>
            </a:r>
            <a:endParaRPr lang="en-US" dirty="0">
              <a:solidFill>
                <a:srgbClr val="FF0000"/>
              </a:solidFill>
            </a:endParaRPr>
          </a:p>
        </p:txBody>
      </p:sp>
    </p:spTree>
    <p:extLst>
      <p:ext uri="{BB962C8B-B14F-4D97-AF65-F5344CB8AC3E}">
        <p14:creationId xmlns:p14="http://schemas.microsoft.com/office/powerpoint/2010/main" val="60029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6719" y="366293"/>
            <a:ext cx="10515600" cy="907936"/>
          </a:xfrm>
        </p:spPr>
        <p:txBody>
          <a:bodyPr>
            <a:normAutofit/>
          </a:bodyPr>
          <a:lstStyle/>
          <a:p>
            <a:pPr algn="ctr"/>
            <a:r>
              <a:rPr lang="tr-TR" sz="3200" b="1" dirty="0" smtClean="0">
                <a:solidFill>
                  <a:srgbClr val="C00000"/>
                </a:solidFill>
              </a:rPr>
              <a:t>SUNUM AKIŞI</a:t>
            </a:r>
            <a:endParaRPr lang="tr-TR" sz="3200" dirty="0"/>
          </a:p>
        </p:txBody>
      </p:sp>
      <p:sp>
        <p:nvSpPr>
          <p:cNvPr id="3" name="İçerik Yer Tutucusu 2"/>
          <p:cNvSpPr>
            <a:spLocks noGrp="1"/>
          </p:cNvSpPr>
          <p:nvPr>
            <p:ph idx="1"/>
          </p:nvPr>
        </p:nvSpPr>
        <p:spPr>
          <a:xfrm>
            <a:off x="838200" y="1274229"/>
            <a:ext cx="10515600" cy="4810565"/>
          </a:xfrm>
        </p:spPr>
        <p:txBody>
          <a:bodyPr>
            <a:normAutofit/>
          </a:bodyPr>
          <a:lstStyle/>
          <a:p>
            <a:r>
              <a:rPr lang="tr-TR" dirty="0" smtClean="0"/>
              <a:t>Staj</a:t>
            </a:r>
            <a:r>
              <a:rPr lang="tr-TR" dirty="0"/>
              <a:t> </a:t>
            </a:r>
            <a:r>
              <a:rPr lang="tr-TR" dirty="0" smtClean="0"/>
              <a:t>Süreci (</a:t>
            </a:r>
            <a:r>
              <a:rPr lang="tr-TR" sz="1700" dirty="0"/>
              <a:t>https://</a:t>
            </a:r>
            <a:r>
              <a:rPr lang="tr-TR" sz="1700" dirty="0" smtClean="0"/>
              <a:t>www.adiguzel.edu.tr/2025-2026-staj-uygulama-duyurusu</a:t>
            </a:r>
            <a:r>
              <a:rPr lang="tr-TR" sz="1700" dirty="0"/>
              <a:t>/</a:t>
            </a:r>
            <a:r>
              <a:rPr lang="tr-TR" dirty="0" smtClean="0"/>
              <a:t>)</a:t>
            </a:r>
          </a:p>
          <a:p>
            <a:r>
              <a:rPr lang="tr-TR" dirty="0" smtClean="0"/>
              <a:t>Staj</a:t>
            </a:r>
            <a:r>
              <a:rPr lang="tr-TR" dirty="0"/>
              <a:t> </a:t>
            </a:r>
            <a:r>
              <a:rPr lang="tr-TR" dirty="0" smtClean="0"/>
              <a:t>Başvurusu ve Kabul</a:t>
            </a:r>
            <a:endParaRPr lang="tr-TR" dirty="0"/>
          </a:p>
          <a:p>
            <a:r>
              <a:rPr lang="tr-TR" dirty="0" smtClean="0"/>
              <a:t>Staj</a:t>
            </a:r>
            <a:r>
              <a:rPr lang="tr-TR" dirty="0"/>
              <a:t> Bitiminde Doldurulacak Staj Dosyası</a:t>
            </a:r>
          </a:p>
          <a:p>
            <a:r>
              <a:rPr lang="tr-TR" dirty="0" smtClean="0"/>
              <a:t>Staj</a:t>
            </a:r>
            <a:r>
              <a:rPr lang="tr-TR" dirty="0"/>
              <a:t> </a:t>
            </a:r>
            <a:r>
              <a:rPr lang="tr-TR" dirty="0" smtClean="0"/>
              <a:t>Sunumunun İçeriği</a:t>
            </a:r>
            <a:endParaRPr lang="tr-TR" dirty="0"/>
          </a:p>
          <a:p>
            <a:r>
              <a:rPr lang="tr-TR" dirty="0" smtClean="0"/>
              <a:t>Staj</a:t>
            </a:r>
            <a:r>
              <a:rPr lang="tr-TR" dirty="0"/>
              <a:t> </a:t>
            </a:r>
            <a:r>
              <a:rPr lang="tr-TR" dirty="0" smtClean="0"/>
              <a:t>Muafiyet</a:t>
            </a:r>
            <a:endParaRPr lang="tr-TR" dirty="0"/>
          </a:p>
          <a:p>
            <a:r>
              <a:rPr lang="tr-TR" dirty="0" err="1" smtClean="0"/>
              <a:t>Erasmus</a:t>
            </a:r>
            <a:r>
              <a:rPr lang="tr-TR" dirty="0"/>
              <a:t> </a:t>
            </a:r>
            <a:r>
              <a:rPr lang="tr-TR" dirty="0" smtClean="0"/>
              <a:t>Stajı</a:t>
            </a:r>
            <a:endParaRPr lang="tr-TR" dirty="0"/>
          </a:p>
          <a:p>
            <a:r>
              <a:rPr lang="tr-TR" dirty="0" smtClean="0"/>
              <a:t>Soru Cevap</a:t>
            </a:r>
            <a:endParaRPr lang="tr-TR" dirty="0"/>
          </a:p>
          <a:p>
            <a:endParaRPr lang="tr-TR" dirty="0" smtClean="0"/>
          </a:p>
          <a:p>
            <a:endParaRPr lang="tr-TR" dirty="0"/>
          </a:p>
        </p:txBody>
      </p:sp>
    </p:spTree>
    <p:extLst>
      <p:ext uri="{BB962C8B-B14F-4D97-AF65-F5344CB8AC3E}">
        <p14:creationId xmlns:p14="http://schemas.microsoft.com/office/powerpoint/2010/main" val="2644796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6719" y="610737"/>
            <a:ext cx="10515600" cy="907936"/>
          </a:xfrm>
        </p:spPr>
        <p:txBody>
          <a:bodyPr>
            <a:normAutofit/>
          </a:bodyPr>
          <a:lstStyle/>
          <a:p>
            <a:pPr algn="ctr"/>
            <a:r>
              <a:rPr lang="tr-TR" sz="3200" b="1" dirty="0" smtClean="0">
                <a:solidFill>
                  <a:srgbClr val="C00000"/>
                </a:solidFill>
              </a:rPr>
              <a:t>SORU CEVAP</a:t>
            </a:r>
            <a:endParaRPr lang="tr-TR" sz="3200" dirty="0"/>
          </a:p>
        </p:txBody>
      </p:sp>
    </p:spTree>
    <p:extLst>
      <p:ext uri="{BB962C8B-B14F-4D97-AF65-F5344CB8AC3E}">
        <p14:creationId xmlns:p14="http://schemas.microsoft.com/office/powerpoint/2010/main" val="3686540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434566" y="715224"/>
            <a:ext cx="10674036" cy="3226646"/>
            <a:chOff x="0" y="-122830"/>
            <a:chExt cx="12192000" cy="6980830"/>
          </a:xfrm>
        </p:grpSpPr>
        <p:sp>
          <p:nvSpPr>
            <p:cNvPr id="5" name="Dikdörtgen 4"/>
            <p:cNvSpPr/>
            <p:nvPr/>
          </p:nvSpPr>
          <p:spPr>
            <a:xfrm>
              <a:off x="0" y="-122830"/>
              <a:ext cx="12192000" cy="6980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948" y="1826275"/>
              <a:ext cx="7056103" cy="2909498"/>
            </a:xfrm>
            <a:prstGeom prst="rect">
              <a:avLst/>
            </a:prstGeom>
          </p:spPr>
        </p:pic>
      </p:grpSp>
      <p:grpSp>
        <p:nvGrpSpPr>
          <p:cNvPr id="7" name="Grup 6"/>
          <p:cNvGrpSpPr/>
          <p:nvPr/>
        </p:nvGrpSpPr>
        <p:grpSpPr>
          <a:xfrm>
            <a:off x="1928388" y="5260064"/>
            <a:ext cx="8691327" cy="1417868"/>
            <a:chOff x="1345289" y="3489522"/>
            <a:chExt cx="5539104" cy="1248661"/>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21623" t="66658" r="61095"/>
            <a:stretch/>
          </p:blipFill>
          <p:spPr>
            <a:xfrm>
              <a:off x="4620270" y="3489522"/>
              <a:ext cx="1217039" cy="1248661"/>
            </a:xfrm>
            <a:prstGeom prst="rect">
              <a:avLst/>
            </a:prstGeom>
          </p:spPr>
        </p:pic>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l="60668" t="68664" r="21623"/>
            <a:stretch/>
          </p:blipFill>
          <p:spPr>
            <a:xfrm>
              <a:off x="5634758" y="3558879"/>
              <a:ext cx="1249635" cy="1175928"/>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82218" t="33300" r="1067" b="36152"/>
            <a:stretch/>
          </p:blipFill>
          <p:spPr>
            <a:xfrm>
              <a:off x="3503232" y="3570598"/>
              <a:ext cx="1198612" cy="1098757"/>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20982" r="61949" b="71057"/>
            <a:stretch/>
          </p:blipFill>
          <p:spPr>
            <a:xfrm>
              <a:off x="2392374" y="3558879"/>
              <a:ext cx="1180811" cy="1038894"/>
            </a:xfrm>
            <a:prstGeom prst="rect">
              <a:avLst/>
            </a:prstGeom>
          </p:spPr>
        </p:pic>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r="78831" b="69304"/>
            <a:stretch/>
          </p:blipFill>
          <p:spPr>
            <a:xfrm>
              <a:off x="1345289" y="3558879"/>
              <a:ext cx="1440048" cy="1110475"/>
            </a:xfrm>
            <a:prstGeom prst="rect">
              <a:avLst/>
            </a:prstGeom>
          </p:spPr>
        </p:pic>
      </p:grpSp>
      <p:sp>
        <p:nvSpPr>
          <p:cNvPr id="2" name="Dikdörtgen 1"/>
          <p:cNvSpPr/>
          <p:nvPr/>
        </p:nvSpPr>
        <p:spPr>
          <a:xfrm>
            <a:off x="2555814" y="3829967"/>
            <a:ext cx="7532640" cy="707886"/>
          </a:xfrm>
          <a:prstGeom prst="rect">
            <a:avLst/>
          </a:prstGeom>
        </p:spPr>
        <p:txBody>
          <a:bodyPr wrap="none">
            <a:spAutoFit/>
          </a:bodyPr>
          <a:lstStyle/>
          <a:p>
            <a:r>
              <a:rPr lang="tr-TR" sz="4000" b="1" i="1" dirty="0" smtClean="0">
                <a:solidFill>
                  <a:srgbClr val="002060"/>
                </a:solidFill>
              </a:rPr>
              <a:t>DİNLEDİĞİNİZ İÇİN TEŞEKKÜRLER !</a:t>
            </a:r>
            <a:endParaRPr lang="tr-TR" sz="4000" i="1" dirty="0">
              <a:solidFill>
                <a:srgbClr val="002060"/>
              </a:solidFill>
            </a:endParaRPr>
          </a:p>
        </p:txBody>
      </p:sp>
    </p:spTree>
    <p:extLst>
      <p:ext uri="{BB962C8B-B14F-4D97-AF65-F5344CB8AC3E}">
        <p14:creationId xmlns:p14="http://schemas.microsoft.com/office/powerpoint/2010/main" val="1438725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56827"/>
            <a:ext cx="10515600" cy="907936"/>
          </a:xfrm>
        </p:spPr>
        <p:txBody>
          <a:bodyPr>
            <a:normAutofit/>
          </a:bodyPr>
          <a:lstStyle/>
          <a:p>
            <a:pPr algn="ctr"/>
            <a:r>
              <a:rPr lang="tr-TR" sz="3200" b="1" dirty="0" smtClean="0">
                <a:solidFill>
                  <a:srgbClr val="C00000"/>
                </a:solidFill>
              </a:rPr>
              <a:t>STAJ SÜRECİ </a:t>
            </a:r>
            <a:endParaRPr lang="tr-TR" sz="3200" dirty="0"/>
          </a:p>
        </p:txBody>
      </p:sp>
      <p:sp>
        <p:nvSpPr>
          <p:cNvPr id="3" name="İçerik Yer Tutucusu 2"/>
          <p:cNvSpPr>
            <a:spLocks noGrp="1"/>
          </p:cNvSpPr>
          <p:nvPr>
            <p:ph idx="1"/>
          </p:nvPr>
        </p:nvSpPr>
        <p:spPr>
          <a:xfrm>
            <a:off x="838200" y="1201800"/>
            <a:ext cx="10515600" cy="1197367"/>
          </a:xfrm>
        </p:spPr>
        <p:txBody>
          <a:bodyPr>
            <a:normAutofit/>
          </a:bodyPr>
          <a:lstStyle/>
          <a:p>
            <a:pPr marL="0" indent="0">
              <a:buNone/>
            </a:pPr>
            <a:r>
              <a:rPr lang="tr-TR" dirty="0" smtClean="0"/>
              <a:t>Staj </a:t>
            </a:r>
            <a:r>
              <a:rPr lang="tr-TR" dirty="0"/>
              <a:t>Uygulama Akışı </a:t>
            </a:r>
            <a:r>
              <a:rPr lang="tr-TR" b="1" u="sng" dirty="0"/>
              <a:t>SUY EK-1 </a:t>
            </a:r>
            <a:r>
              <a:rPr lang="tr-TR" b="1" u="sng" dirty="0" smtClean="0"/>
              <a:t>e bakınız.</a:t>
            </a:r>
            <a:endParaRPr lang="tr-TR" dirty="0"/>
          </a:p>
          <a:p>
            <a:endParaRPr lang="tr-TR" dirty="0" smtClean="0"/>
          </a:p>
          <a:p>
            <a:endParaRPr lang="tr-TR" dirty="0"/>
          </a:p>
        </p:txBody>
      </p:sp>
      <p:pic>
        <p:nvPicPr>
          <p:cNvPr id="4" name="Resim 3"/>
          <p:cNvPicPr>
            <a:picLocks noChangeAspect="1"/>
          </p:cNvPicPr>
          <p:nvPr/>
        </p:nvPicPr>
        <p:blipFill>
          <a:blip r:embed="rId2"/>
          <a:stretch>
            <a:fillRect/>
          </a:stretch>
        </p:blipFill>
        <p:spPr>
          <a:xfrm>
            <a:off x="1632642" y="1919334"/>
            <a:ext cx="8492150" cy="4756796"/>
          </a:xfrm>
          <a:prstGeom prst="rect">
            <a:avLst/>
          </a:prstGeom>
        </p:spPr>
      </p:pic>
    </p:spTree>
    <p:extLst>
      <p:ext uri="{BB962C8B-B14F-4D97-AF65-F5344CB8AC3E}">
        <p14:creationId xmlns:p14="http://schemas.microsoft.com/office/powerpoint/2010/main" val="214158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47774"/>
            <a:ext cx="10515600" cy="907936"/>
          </a:xfrm>
        </p:spPr>
        <p:txBody>
          <a:bodyPr>
            <a:normAutofit/>
          </a:bodyPr>
          <a:lstStyle/>
          <a:p>
            <a:pPr algn="ctr"/>
            <a:r>
              <a:rPr lang="tr-TR" sz="3200" b="1" dirty="0" smtClean="0">
                <a:solidFill>
                  <a:srgbClr val="C00000"/>
                </a:solidFill>
              </a:rPr>
              <a:t>STAJ BAŞVURUSU</a:t>
            </a:r>
            <a:endParaRPr lang="tr-TR" sz="3200" dirty="0"/>
          </a:p>
        </p:txBody>
      </p:sp>
      <p:sp>
        <p:nvSpPr>
          <p:cNvPr id="3" name="İçerik Yer Tutucusu 2"/>
          <p:cNvSpPr>
            <a:spLocks noGrp="1"/>
          </p:cNvSpPr>
          <p:nvPr>
            <p:ph idx="1"/>
          </p:nvPr>
        </p:nvSpPr>
        <p:spPr>
          <a:xfrm>
            <a:off x="838198" y="4775703"/>
            <a:ext cx="10515600" cy="2014396"/>
          </a:xfrm>
        </p:spPr>
        <p:txBody>
          <a:bodyPr>
            <a:normAutofit/>
          </a:bodyPr>
          <a:lstStyle/>
          <a:p>
            <a:pPr algn="just">
              <a:lnSpc>
                <a:spcPct val="170000"/>
              </a:lnSpc>
            </a:pPr>
            <a:r>
              <a:rPr lang="tr-TR" sz="2400" dirty="0" smtClean="0"/>
              <a:t>Öğrenci </a:t>
            </a:r>
            <a:r>
              <a:rPr lang="tr-TR" sz="2400" dirty="0"/>
              <a:t>staj yapmak istediği işletmeyi/işyerini, program sorumlusuna bildirmek zorunda olup staj yerinin Program Başkanı tarafından uygun görülmesi gerekmektedir</a:t>
            </a:r>
            <a:r>
              <a:rPr lang="tr-TR" sz="2400" dirty="0" smtClean="0"/>
              <a:t>.</a:t>
            </a:r>
            <a:endParaRPr lang="tr-TR" sz="2400" dirty="0"/>
          </a:p>
        </p:txBody>
      </p:sp>
      <p:pic>
        <p:nvPicPr>
          <p:cNvPr id="7" name="Resim 6"/>
          <p:cNvPicPr>
            <a:picLocks noChangeAspect="1"/>
          </p:cNvPicPr>
          <p:nvPr/>
        </p:nvPicPr>
        <p:blipFill>
          <a:blip r:embed="rId2"/>
          <a:stretch>
            <a:fillRect/>
          </a:stretch>
        </p:blipFill>
        <p:spPr>
          <a:xfrm>
            <a:off x="1519236" y="1183694"/>
            <a:ext cx="9153525" cy="3181350"/>
          </a:xfrm>
          <a:prstGeom prst="rect">
            <a:avLst/>
          </a:prstGeom>
        </p:spPr>
      </p:pic>
      <p:sp>
        <p:nvSpPr>
          <p:cNvPr id="4" name="Metin kutusu 3"/>
          <p:cNvSpPr txBox="1"/>
          <p:nvPr/>
        </p:nvSpPr>
        <p:spPr>
          <a:xfrm>
            <a:off x="936523" y="4247208"/>
            <a:ext cx="10417275" cy="646331"/>
          </a:xfrm>
          <a:prstGeom prst="rect">
            <a:avLst/>
          </a:prstGeom>
          <a:noFill/>
        </p:spPr>
        <p:txBody>
          <a:bodyPr wrap="none" rtlCol="0">
            <a:spAutoFit/>
          </a:bodyPr>
          <a:lstStyle/>
          <a:p>
            <a:r>
              <a:rPr lang="tr-TR" dirty="0" smtClean="0">
                <a:solidFill>
                  <a:srgbClr val="FF0000"/>
                </a:solidFill>
              </a:rPr>
              <a:t>Buradaki başvuru ve tarihler staja başlamadan önce okula verilecek evraklarla ilgili olan süreci kastetmektedir.</a:t>
            </a:r>
          </a:p>
          <a:p>
            <a:r>
              <a:rPr lang="tr-TR" dirty="0" smtClean="0">
                <a:solidFill>
                  <a:srgbClr val="FF0000"/>
                </a:solidFill>
              </a:rPr>
              <a:t>Firmaların ilanlarına yapılacak başvuru süreçlerini DEĞİL !!!</a:t>
            </a:r>
            <a:endParaRPr lang="en-US" dirty="0">
              <a:solidFill>
                <a:srgbClr val="FF0000"/>
              </a:solidFill>
            </a:endParaRPr>
          </a:p>
        </p:txBody>
      </p:sp>
    </p:spTree>
    <p:extLst>
      <p:ext uri="{BB962C8B-B14F-4D97-AF65-F5344CB8AC3E}">
        <p14:creationId xmlns:p14="http://schemas.microsoft.com/office/powerpoint/2010/main" val="372982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47774"/>
            <a:ext cx="10515600" cy="907936"/>
          </a:xfrm>
        </p:spPr>
        <p:txBody>
          <a:bodyPr>
            <a:normAutofit/>
          </a:bodyPr>
          <a:lstStyle/>
          <a:p>
            <a:pPr algn="ctr"/>
            <a:r>
              <a:rPr lang="tr-TR" sz="3200" b="1" dirty="0" smtClean="0">
                <a:solidFill>
                  <a:srgbClr val="C00000"/>
                </a:solidFill>
              </a:rPr>
              <a:t>STAJ BAŞVURUSU</a:t>
            </a:r>
            <a:endParaRPr lang="tr-TR" sz="3200" dirty="0"/>
          </a:p>
        </p:txBody>
      </p:sp>
      <p:sp>
        <p:nvSpPr>
          <p:cNvPr id="3" name="İçerik Yer Tutucusu 2"/>
          <p:cNvSpPr>
            <a:spLocks noGrp="1"/>
          </p:cNvSpPr>
          <p:nvPr>
            <p:ph idx="1"/>
          </p:nvPr>
        </p:nvSpPr>
        <p:spPr>
          <a:xfrm>
            <a:off x="774825" y="4513153"/>
            <a:ext cx="10515600" cy="2258839"/>
          </a:xfrm>
        </p:spPr>
        <p:txBody>
          <a:bodyPr>
            <a:noAutofit/>
          </a:bodyPr>
          <a:lstStyle/>
          <a:p>
            <a:pPr algn="just">
              <a:lnSpc>
                <a:spcPct val="170000"/>
              </a:lnSpc>
            </a:pPr>
            <a:r>
              <a:rPr lang="tr-TR" sz="2200" dirty="0" smtClean="0"/>
              <a:t>Staj yeri bulan öğrenci, staj uygulaması yapacağı işletmenin adresini ve işveren tarafından </a:t>
            </a:r>
            <a:r>
              <a:rPr lang="tr-TR" sz="2200" b="1" dirty="0" smtClean="0"/>
              <a:t>onaylanmış işyeri </a:t>
            </a:r>
            <a:r>
              <a:rPr lang="tr-TR" sz="2200" dirty="0" smtClean="0"/>
              <a:t>bilgilerini içeren Staj Uygulama Başvuru ve Kabul Formunu </a:t>
            </a:r>
            <a:r>
              <a:rPr lang="tr-TR" sz="2200" dirty="0"/>
              <a:t>(</a:t>
            </a:r>
            <a:r>
              <a:rPr lang="tr-TR" sz="2200" b="1" dirty="0"/>
              <a:t>SUY EK-2</a:t>
            </a:r>
            <a:r>
              <a:rPr lang="tr-TR" sz="2200" dirty="0" smtClean="0"/>
              <a:t>) </a:t>
            </a:r>
            <a:r>
              <a:rPr lang="tr-TR" sz="2200" b="1" dirty="0" smtClean="0"/>
              <a:t>Program Başkanına onaylattıktan sonra </a:t>
            </a:r>
            <a:r>
              <a:rPr lang="tr-TR" sz="2200" dirty="0" smtClean="0"/>
              <a:t>Mali İşler Birimine teslim eder. Mali İşler Birimimizden staj işlemlerinizi başlatabilirler. </a:t>
            </a:r>
            <a:endParaRPr lang="tr-TR" sz="2200" dirty="0"/>
          </a:p>
        </p:txBody>
      </p:sp>
      <p:pic>
        <p:nvPicPr>
          <p:cNvPr id="6" name="Resim 5"/>
          <p:cNvPicPr>
            <a:picLocks noChangeAspect="1"/>
          </p:cNvPicPr>
          <p:nvPr/>
        </p:nvPicPr>
        <p:blipFill>
          <a:blip r:embed="rId2"/>
          <a:stretch>
            <a:fillRect/>
          </a:stretch>
        </p:blipFill>
        <p:spPr>
          <a:xfrm>
            <a:off x="1347221" y="1355710"/>
            <a:ext cx="9153525" cy="3181350"/>
          </a:xfrm>
          <a:prstGeom prst="rect">
            <a:avLst/>
          </a:prstGeom>
        </p:spPr>
      </p:pic>
    </p:spTree>
    <p:extLst>
      <p:ext uri="{BB962C8B-B14F-4D97-AF65-F5344CB8AC3E}">
        <p14:creationId xmlns:p14="http://schemas.microsoft.com/office/powerpoint/2010/main" val="2161985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25924"/>
            <a:ext cx="10515600" cy="907936"/>
          </a:xfrm>
        </p:spPr>
        <p:txBody>
          <a:bodyPr>
            <a:normAutofit/>
          </a:bodyPr>
          <a:lstStyle/>
          <a:p>
            <a:pPr algn="ctr"/>
            <a:r>
              <a:rPr lang="tr-TR" sz="3200" b="1" dirty="0" smtClean="0">
                <a:solidFill>
                  <a:srgbClr val="C00000"/>
                </a:solidFill>
              </a:rPr>
              <a:t>STAJ BAŞVURUSU</a:t>
            </a:r>
            <a:endParaRPr lang="tr-TR" sz="3200" dirty="0"/>
          </a:p>
        </p:txBody>
      </p:sp>
      <p:sp>
        <p:nvSpPr>
          <p:cNvPr id="3" name="İçerik Yer Tutucusu 2"/>
          <p:cNvSpPr>
            <a:spLocks noGrp="1"/>
          </p:cNvSpPr>
          <p:nvPr>
            <p:ph idx="1"/>
          </p:nvPr>
        </p:nvSpPr>
        <p:spPr>
          <a:xfrm>
            <a:off x="838200" y="4278685"/>
            <a:ext cx="10515600" cy="2493307"/>
          </a:xfrm>
        </p:spPr>
        <p:txBody>
          <a:bodyPr>
            <a:normAutofit lnSpcReduction="10000"/>
          </a:bodyPr>
          <a:lstStyle/>
          <a:p>
            <a:pPr algn="just">
              <a:lnSpc>
                <a:spcPct val="170000"/>
              </a:lnSpc>
            </a:pPr>
            <a:r>
              <a:rPr lang="tr-TR" sz="2400" dirty="0"/>
              <a:t>Stajın </a:t>
            </a:r>
            <a:r>
              <a:rPr lang="tr-TR" sz="2400" b="1" dirty="0" smtClean="0"/>
              <a:t>1. veya 2. sınıfın yaz aylarında </a:t>
            </a:r>
            <a:r>
              <a:rPr lang="tr-TR" sz="2400" dirty="0" smtClean="0"/>
              <a:t>yapılması </a:t>
            </a:r>
            <a:r>
              <a:rPr lang="tr-TR" sz="2400" dirty="0"/>
              <a:t>esastır. Öğrenci tüm derslerden devam zorunluluğunu yerine getirmiş ancak staj uygulamasını henüz tamamlayamamış ise staj uygulamasına herhangi bir ayda başlayabilir</a:t>
            </a:r>
            <a:r>
              <a:rPr lang="tr-TR" sz="2400" dirty="0" smtClean="0"/>
              <a:t>.(</a:t>
            </a:r>
            <a:r>
              <a:rPr lang="tr-TR" sz="2400" b="1" dirty="0" smtClean="0"/>
              <a:t>Dönem uzatan öğrenciler</a:t>
            </a:r>
            <a:r>
              <a:rPr lang="tr-TR" sz="2400" dirty="0" smtClean="0"/>
              <a:t>)</a:t>
            </a:r>
            <a:endParaRPr lang="tr-TR" sz="2400" dirty="0"/>
          </a:p>
        </p:txBody>
      </p:sp>
      <p:pic>
        <p:nvPicPr>
          <p:cNvPr id="6" name="Resim 5"/>
          <p:cNvPicPr>
            <a:picLocks noChangeAspect="1"/>
          </p:cNvPicPr>
          <p:nvPr/>
        </p:nvPicPr>
        <p:blipFill>
          <a:blip r:embed="rId2"/>
          <a:stretch>
            <a:fillRect/>
          </a:stretch>
        </p:blipFill>
        <p:spPr>
          <a:xfrm>
            <a:off x="1519237" y="1165598"/>
            <a:ext cx="9153525" cy="3181350"/>
          </a:xfrm>
          <a:prstGeom prst="rect">
            <a:avLst/>
          </a:prstGeom>
        </p:spPr>
      </p:pic>
    </p:spTree>
    <p:extLst>
      <p:ext uri="{BB962C8B-B14F-4D97-AF65-F5344CB8AC3E}">
        <p14:creationId xmlns:p14="http://schemas.microsoft.com/office/powerpoint/2010/main" val="2281972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STAJ BAŞVURUSU(Ücret Alacak </a:t>
            </a:r>
            <a:r>
              <a:rPr lang="tr-TR" sz="3200" b="1" dirty="0" err="1" smtClean="0">
                <a:solidFill>
                  <a:srgbClr val="C00000"/>
                </a:solidFill>
              </a:rPr>
              <a:t>Ögrenciler</a:t>
            </a:r>
            <a:r>
              <a:rPr lang="tr-TR" sz="3200" b="1" dirty="0" smtClean="0">
                <a:solidFill>
                  <a:srgbClr val="C00000"/>
                </a:solidFill>
              </a:rPr>
              <a:t>)</a:t>
            </a:r>
            <a:endParaRPr lang="tr-TR" sz="3200" dirty="0"/>
          </a:p>
        </p:txBody>
      </p:sp>
      <p:sp>
        <p:nvSpPr>
          <p:cNvPr id="3" name="İçerik Yer Tutucusu 2"/>
          <p:cNvSpPr>
            <a:spLocks noGrp="1"/>
          </p:cNvSpPr>
          <p:nvPr>
            <p:ph idx="1"/>
          </p:nvPr>
        </p:nvSpPr>
        <p:spPr>
          <a:xfrm>
            <a:off x="838200" y="4948237"/>
            <a:ext cx="10515600" cy="1809771"/>
          </a:xfrm>
        </p:spPr>
        <p:txBody>
          <a:bodyPr>
            <a:normAutofit fontScale="92500"/>
          </a:bodyPr>
          <a:lstStyle/>
          <a:p>
            <a:pPr algn="just">
              <a:lnSpc>
                <a:spcPct val="170000"/>
              </a:lnSpc>
            </a:pPr>
            <a:r>
              <a:rPr lang="tr-TR" sz="2400" dirty="0"/>
              <a:t>Mali İşler Birimi staj uygulama yerinden ücret alacak öğrencilere İşletme Bilgi Formunu </a:t>
            </a:r>
            <a:r>
              <a:rPr lang="tr-TR" sz="2400" b="1" dirty="0"/>
              <a:t>(SUY EK-3) </a:t>
            </a:r>
            <a:r>
              <a:rPr lang="tr-TR" sz="2400" dirty="0"/>
              <a:t>da verir. Öğrenciler </a:t>
            </a:r>
            <a:r>
              <a:rPr lang="tr-TR" sz="2400" b="1" dirty="0"/>
              <a:t>SUY EK-2 </a:t>
            </a:r>
            <a:r>
              <a:rPr lang="tr-TR" sz="2400" dirty="0"/>
              <a:t>ile birlikte bu formu da doldururlar. </a:t>
            </a:r>
          </a:p>
        </p:txBody>
      </p:sp>
      <p:pic>
        <p:nvPicPr>
          <p:cNvPr id="6" name="Resim 5"/>
          <p:cNvPicPr>
            <a:picLocks noChangeAspect="1"/>
          </p:cNvPicPr>
          <p:nvPr/>
        </p:nvPicPr>
        <p:blipFill>
          <a:blip r:embed="rId2"/>
          <a:stretch>
            <a:fillRect/>
          </a:stretch>
        </p:blipFill>
        <p:spPr>
          <a:xfrm>
            <a:off x="1437756" y="1660886"/>
            <a:ext cx="9153525" cy="3181350"/>
          </a:xfrm>
          <a:prstGeom prst="rect">
            <a:avLst/>
          </a:prstGeom>
        </p:spPr>
      </p:pic>
    </p:spTree>
    <p:extLst>
      <p:ext uri="{BB962C8B-B14F-4D97-AF65-F5344CB8AC3E}">
        <p14:creationId xmlns:p14="http://schemas.microsoft.com/office/powerpoint/2010/main" val="356113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6950"/>
            <a:ext cx="10515600" cy="907936"/>
          </a:xfrm>
        </p:spPr>
        <p:txBody>
          <a:bodyPr>
            <a:normAutofit/>
          </a:bodyPr>
          <a:lstStyle/>
          <a:p>
            <a:pPr algn="ctr"/>
            <a:r>
              <a:rPr lang="tr-TR" sz="3200" b="1" dirty="0" smtClean="0">
                <a:solidFill>
                  <a:srgbClr val="C00000"/>
                </a:solidFill>
              </a:rPr>
              <a:t>STAJ BAŞVURUSU(ULUSAL STAJ BAŞVURUSU)</a:t>
            </a:r>
            <a:endParaRPr lang="tr-TR" sz="3200" dirty="0"/>
          </a:p>
        </p:txBody>
      </p:sp>
      <p:pic>
        <p:nvPicPr>
          <p:cNvPr id="4" name="Resim 3"/>
          <p:cNvPicPr>
            <a:picLocks noChangeAspect="1"/>
          </p:cNvPicPr>
          <p:nvPr/>
        </p:nvPicPr>
        <p:blipFill>
          <a:blip r:embed="rId2"/>
          <a:stretch>
            <a:fillRect/>
          </a:stretch>
        </p:blipFill>
        <p:spPr>
          <a:xfrm>
            <a:off x="549541" y="1554886"/>
            <a:ext cx="6086649" cy="4746326"/>
          </a:xfrm>
          <a:prstGeom prst="rect">
            <a:avLst/>
          </a:prstGeom>
        </p:spPr>
      </p:pic>
      <p:pic>
        <p:nvPicPr>
          <p:cNvPr id="6" name="Resim 5"/>
          <p:cNvPicPr>
            <a:picLocks noChangeAspect="1"/>
          </p:cNvPicPr>
          <p:nvPr/>
        </p:nvPicPr>
        <p:blipFill>
          <a:blip r:embed="rId3"/>
          <a:stretch>
            <a:fillRect/>
          </a:stretch>
        </p:blipFill>
        <p:spPr>
          <a:xfrm>
            <a:off x="6924849" y="1554886"/>
            <a:ext cx="5031526" cy="4746326"/>
          </a:xfrm>
          <a:prstGeom prst="rect">
            <a:avLst/>
          </a:prstGeom>
        </p:spPr>
      </p:pic>
    </p:spTree>
    <p:extLst>
      <p:ext uri="{BB962C8B-B14F-4D97-AF65-F5344CB8AC3E}">
        <p14:creationId xmlns:p14="http://schemas.microsoft.com/office/powerpoint/2010/main" val="2970185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4712</TotalTime>
  <Words>1382</Words>
  <Application>Microsoft Office PowerPoint</Application>
  <PresentationFormat>Geniş ekran</PresentationFormat>
  <Paragraphs>112</Paragraphs>
  <Slides>31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31</vt:i4>
      </vt:variant>
    </vt:vector>
  </HeadingPairs>
  <TitlesOfParts>
    <vt:vector size="34" baseType="lpstr">
      <vt:lpstr>Arial</vt:lpstr>
      <vt:lpstr>Calibri</vt:lpstr>
      <vt:lpstr>Office Teması</vt:lpstr>
      <vt:lpstr>PowerPoint Sunusu</vt:lpstr>
      <vt:lpstr>    2025 – 2026 AKADEMİK YILI 1. STAJ SEMİNERİ </vt:lpstr>
      <vt:lpstr>SUNUM AKIŞI</vt:lpstr>
      <vt:lpstr>STAJ SÜRECİ </vt:lpstr>
      <vt:lpstr>STAJ BAŞVURUSU</vt:lpstr>
      <vt:lpstr>STAJ BAŞVURUSU</vt:lpstr>
      <vt:lpstr>STAJ BAŞVURUSU</vt:lpstr>
      <vt:lpstr>STAJ BAŞVURUSU(Ücret Alacak Ögrenciler)</vt:lpstr>
      <vt:lpstr>STAJ BAŞVURUSU(ULUSAL STAJ BAŞVURUSU)</vt:lpstr>
      <vt:lpstr>STAJ BAŞVURUSU(ULUSAL STAJ BAŞVURUSU)</vt:lpstr>
      <vt:lpstr>STAJ KABUL</vt:lpstr>
      <vt:lpstr>STAJ YERİ DEĞİŞİKLİĞİ</vt:lpstr>
      <vt:lpstr>STAJ BİTİMİNDE DOLDURULACAK STAJ DOSYASI</vt:lpstr>
      <vt:lpstr>STAJ BİTİMİNDE DOLDURULACAK STAJ DOSYASI</vt:lpstr>
      <vt:lpstr>STAJ SUNUM TARİHLERİ VE SUNUMUN İÇERİĞİ</vt:lpstr>
      <vt:lpstr>STAJIN NOTLANDIRILMASI</vt:lpstr>
      <vt:lpstr>STAJ MUAFİYET</vt:lpstr>
      <vt:lpstr>STAJ MUAFİYET</vt:lpstr>
      <vt:lpstr>DEVLETTE ÇALIŞANLARIN SİGORTA DURUMU</vt:lpstr>
      <vt:lpstr>EMEKLİLERİN SİGORTA DURUMU</vt:lpstr>
      <vt:lpstr>Intern</vt:lpstr>
      <vt:lpstr>ERASMUS STAJI</vt:lpstr>
      <vt:lpstr>ERASMUS STAJI</vt:lpstr>
      <vt:lpstr>ERASMUS STAJI</vt:lpstr>
      <vt:lpstr>ERASMUS STAJI</vt:lpstr>
      <vt:lpstr>ERASMUS STAJI</vt:lpstr>
      <vt:lpstr>AŞÇILIK PROGRAMI</vt:lpstr>
      <vt:lpstr>ÇOCUK GELİŞİMİ PROGRAMI</vt:lpstr>
      <vt:lpstr>OPTİSYENLİK PROGRAMI</vt:lpstr>
      <vt:lpstr>SORU CEVAP</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 ADI  DERS HAFTASI</dc:title>
  <dc:creator>Rahşan Pektaş</dc:creator>
  <cp:lastModifiedBy>Microsoft hesabı</cp:lastModifiedBy>
  <cp:revision>149</cp:revision>
  <dcterms:created xsi:type="dcterms:W3CDTF">2022-03-28T09:41:25Z</dcterms:created>
  <dcterms:modified xsi:type="dcterms:W3CDTF">2025-12-04T14:25:28Z</dcterms:modified>
</cp:coreProperties>
</file>